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8" r:id="rId4"/>
    <p:sldId id="312" r:id="rId5"/>
    <p:sldId id="279" r:id="rId6"/>
    <p:sldId id="311" r:id="rId7"/>
    <p:sldId id="313" r:id="rId8"/>
    <p:sldId id="259" r:id="rId9"/>
    <p:sldId id="282" r:id="rId10"/>
    <p:sldId id="314" r:id="rId11"/>
    <p:sldId id="284" r:id="rId12"/>
    <p:sldId id="315" r:id="rId13"/>
    <p:sldId id="272" r:id="rId14"/>
    <p:sldId id="316" r:id="rId15"/>
    <p:sldId id="291" r:id="rId16"/>
    <p:sldId id="285" r:id="rId17"/>
    <p:sldId id="292" r:id="rId18"/>
    <p:sldId id="290" r:id="rId19"/>
    <p:sldId id="317" r:id="rId20"/>
    <p:sldId id="293" r:id="rId21"/>
    <p:sldId id="318" r:id="rId22"/>
    <p:sldId id="294" r:id="rId23"/>
    <p:sldId id="295" r:id="rId24"/>
    <p:sldId id="296" r:id="rId25"/>
    <p:sldId id="297" r:id="rId26"/>
    <p:sldId id="298" r:id="rId27"/>
    <p:sldId id="319" r:id="rId28"/>
    <p:sldId id="299" r:id="rId29"/>
    <p:sldId id="300" r:id="rId30"/>
    <p:sldId id="301" r:id="rId31"/>
    <p:sldId id="302" r:id="rId32"/>
    <p:sldId id="320" r:id="rId33"/>
    <p:sldId id="303" r:id="rId34"/>
    <p:sldId id="321" r:id="rId35"/>
    <p:sldId id="306" r:id="rId36"/>
    <p:sldId id="305" r:id="rId37"/>
    <p:sldId id="304" r:id="rId38"/>
    <p:sldId id="322" r:id="rId39"/>
    <p:sldId id="307" r:id="rId40"/>
    <p:sldId id="323" r:id="rId41"/>
    <p:sldId id="308" r:id="rId42"/>
    <p:sldId id="310" r:id="rId43"/>
    <p:sldId id="325" r:id="rId44"/>
    <p:sldId id="326" r:id="rId45"/>
    <p:sldId id="327" r:id="rId46"/>
    <p:sldId id="324" r:id="rId47"/>
    <p:sldId id="328" r:id="rId48"/>
    <p:sldId id="309" r:id="rId49"/>
    <p:sldId id="330" r:id="rId50"/>
    <p:sldId id="329" r:id="rId51"/>
    <p:sldId id="265" r:id="rId52"/>
    <p:sldId id="264" r:id="rId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5AE"/>
    <a:srgbClr val="F5747E"/>
    <a:srgbClr val="B55772"/>
    <a:srgbClr val="9FA9D8"/>
    <a:srgbClr val="4B5B6A"/>
    <a:srgbClr val="70568D"/>
    <a:srgbClr val="094990"/>
    <a:srgbClr val="08306B"/>
    <a:srgbClr val="F7FA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2B8AE-4EF9-0951-6CF7-B249137B74F3}" v="2754" dt="2024-04-25T04:40:37.304"/>
    <p1510:client id="{74F8DA20-EBD2-16BB-8ADC-09D56B4990E1}" v="182" dt="2024-04-25T05:09:18.746"/>
    <p1510:client id="{C59F2FC1-E700-8360-64AA-FAC95861B70D}" v="216" dt="2024-04-25T00:45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한컴 윤고딕 240" panose="02020603020101020101" pitchFamily="18" charset="-127"/>
                <a:ea typeface="한컴 윤고딕 24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한컴 윤고딕 240" panose="02020603020101020101" pitchFamily="18" charset="-127"/>
                <a:ea typeface="한컴 윤고딕 240" panose="02020603020101020101" pitchFamily="18" charset="-127"/>
              </a:defRPr>
            </a:lvl1pPr>
          </a:lstStyle>
          <a:p>
            <a:fld id="{44913833-8925-40A0-AF81-BD5A4E4C8B30}" type="datetimeFigureOut">
              <a:rPr lang="ko-KR" altLang="en-US" smtClean="0"/>
              <a:pPr/>
              <a:t>2024-04-27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한컴 윤고딕 240" panose="02020603020101020101" pitchFamily="18" charset="-127"/>
                <a:ea typeface="한컴 윤고딕 240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한컴 윤고딕 240" panose="02020603020101020101" pitchFamily="18" charset="-127"/>
                <a:ea typeface="한컴 윤고딕 240" panose="02020603020101020101" pitchFamily="18" charset="-127"/>
              </a:defRPr>
            </a:lvl1pPr>
          </a:lstStyle>
          <a:p>
            <a:fld id="{ECAA0D8B-CCC2-4C69-A4FB-641A4C5EAD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43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한컴 윤고딕 240" panose="02020603020101020101" pitchFamily="18" charset="-127"/>
        <a:ea typeface="한컴 윤고딕 240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한컴 윤고딕 240" panose="02020603020101020101" pitchFamily="18" charset="-127"/>
        <a:ea typeface="한컴 윤고딕 240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한컴 윤고딕 240" panose="02020603020101020101" pitchFamily="18" charset="-127"/>
        <a:ea typeface="한컴 윤고딕 240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한컴 윤고딕 240" panose="02020603020101020101" pitchFamily="18" charset="-127"/>
        <a:ea typeface="한컴 윤고딕 240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한컴 윤고딕 240" panose="02020603020101020101" pitchFamily="18" charset="-127"/>
        <a:ea typeface="한컴 윤고딕 240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3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40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590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21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83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88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6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06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21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989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73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A0D8B-CCC2-4C69-A4FB-641A4C5EAD0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51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한컴 윤고딕 240" panose="02020603020101020101" pitchFamily="18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4/27/2024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한컴 윤고딕 240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한컴 윤고딕 240" panose="02020603020101020101" pitchFamily="18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b="1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b="1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b="1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b="1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b="1" kern="1200">
          <a:solidFill>
            <a:schemeClr val="tx1"/>
          </a:solidFill>
          <a:latin typeface="한컴 윤고딕 240" panose="02020603020101020101" pitchFamily="18" charset="-127"/>
          <a:ea typeface="한컴 윤고딕 240" panose="02020603020101020101" pitchFamily="18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41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5.png"/><Relationship Id="rId4" Type="http://schemas.openxmlformats.org/officeDocument/2006/relationships/image" Target="../media/image13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2.png"/><Relationship Id="rId7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39.png"/><Relationship Id="rId10" Type="http://schemas.openxmlformats.org/officeDocument/2006/relationships/image" Target="../media/image73.png"/><Relationship Id="rId4" Type="http://schemas.openxmlformats.org/officeDocument/2006/relationships/image" Target="../media/image13.png"/><Relationship Id="rId9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9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7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39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39.png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7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e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3" Type="http://schemas.openxmlformats.org/officeDocument/2006/relationships/image" Target="../media/image12.pn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image" Target="../media/image13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3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12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12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2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0972" y="46285"/>
            <a:ext cx="10358039" cy="10193144"/>
            <a:chOff x="7630972" y="46285"/>
            <a:chExt cx="10358039" cy="10193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972" y="46285"/>
              <a:ext cx="10358039" cy="101931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8471" y="2715976"/>
            <a:ext cx="6089539" cy="16227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49" y="3109430"/>
            <a:ext cx="8509248" cy="5233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471" y="7585380"/>
            <a:ext cx="3290435" cy="7992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689804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AI </a:t>
            </a:r>
            <a:r>
              <a:rPr lang="ko-KR" altLang="en-US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허브에서 데이터 가져오기</a:t>
            </a:r>
            <a:endParaRPr lang="en-US" altLang="ko-KR" sz="4400" b="1" i="0" dirty="0">
              <a:solidFill>
                <a:srgbClr val="222222"/>
              </a:solidFill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endParaRPr lang="en-US" altLang="ko-KR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552700"/>
            <a:ext cx="1531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허브의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i="0" dirty="0" err="1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변조 영상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데이터를 다운로드 받아야 함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i="0" dirty="0"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데이터의 전체 크기는 약 </a:t>
            </a:r>
            <a:r>
              <a:rPr lang="en-US" altLang="ko-KR" sz="200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2.73TB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모든 데이터를 학습에 활용하고 싶었음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i="0" dirty="0"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그러나 학습환경이 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Google </a:t>
            </a:r>
            <a:r>
              <a:rPr lang="en-US" altLang="ko-KR" sz="20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Colab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이기에 이 정도의 대용량 데이터를 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6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 내에 모두 학습시는 것은 대단히 어려움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32BA5-7C6B-A1EA-8634-2DCD0854215E}"/>
              </a:ext>
            </a:extLst>
          </p:cNvPr>
          <p:cNvSpPr txBox="1"/>
          <p:nvPr/>
        </p:nvSpPr>
        <p:spPr>
          <a:xfrm>
            <a:off x="977238" y="5052369"/>
            <a:ext cx="161030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‘</a:t>
            </a:r>
            <a:r>
              <a:rPr lang="ko-KR" altLang="en-US" sz="20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변조 영상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’ 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데이터는 원본 영상과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Audio_driven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DeepFakes-FaceSwap</a:t>
            </a:r>
            <a:r>
              <a:rPr lang="en-US" altLang="ko-KR" sz="2000" dirty="0">
                <a:latin typeface="한컴 윤고딕 240" panose="02020603020101020101" pitchFamily="18" charset="-127"/>
              </a:rPr>
              <a:t>,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First Order Motion,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DeepFaceLab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Face Swapping GAN 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모델들로 생성한 </a:t>
            </a:r>
            <a:r>
              <a:rPr lang="ko-KR" altLang="en-US" sz="20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모조 영상들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탐지 기술을 회피하기 위한 노이즈가 입혀진 영상들로 구성됨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이들 중 </a:t>
            </a:r>
            <a:r>
              <a:rPr lang="ko-KR" altLang="en-US" sz="2000" dirty="0" err="1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탐지기술 회피용 노이즈 영상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크기가  약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2TB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임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0FF49-7320-24B4-0CBC-486CF9AE4B7E}"/>
              </a:ext>
            </a:extLst>
          </p:cNvPr>
          <p:cNvSpPr txBox="1"/>
          <p:nvPr/>
        </p:nvSpPr>
        <p:spPr>
          <a:xfrm>
            <a:off x="1066800" y="7872407"/>
            <a:ext cx="15697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학습의 용이하게 하기 위해 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노이즈 영상은 제외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하고 모델 학습에 사용하기로 결정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47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압축 파일을 구글 드라이브 공유 폴더에 업로드 했음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55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CC674C0-C986-D658-3A4D-5815F6C8356E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ko-KR" altLang="en-US" sz="3200" b="1" dirty="0" err="1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전처리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4EF6CD-7E48-AF6F-D5FD-6218A70B26E3}"/>
              </a:ext>
            </a:extLst>
          </p:cNvPr>
          <p:cNvSpPr txBox="1"/>
          <p:nvPr/>
        </p:nvSpPr>
        <p:spPr>
          <a:xfrm>
            <a:off x="6857945" y="7437945"/>
            <a:ext cx="45721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320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인의 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원본 </a:t>
            </a:r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+ 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변조 영상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약 </a:t>
            </a:r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180,000 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6" name="그룹 1032">
            <a:extLst>
              <a:ext uri="{FF2B5EF4-FFF2-40B4-BE49-F238E27FC236}">
                <a16:creationId xmlns:a16="http://schemas.microsoft.com/office/drawing/2014/main" id="{C975FCD0-5BC6-8C2A-A0FA-74EEA3BC78ED}"/>
              </a:ext>
            </a:extLst>
          </p:cNvPr>
          <p:cNvGrpSpPr/>
          <p:nvPr/>
        </p:nvGrpSpPr>
        <p:grpSpPr>
          <a:xfrm>
            <a:off x="7582838" y="2435548"/>
            <a:ext cx="2873641" cy="2873641"/>
            <a:chOff x="7454815" y="3151582"/>
            <a:chExt cx="4073418" cy="4073418"/>
          </a:xfrm>
        </p:grpSpPr>
        <p:pic>
          <p:nvPicPr>
            <p:cNvPr id="8" name="Object 94">
              <a:extLst>
                <a:ext uri="{FF2B5EF4-FFF2-40B4-BE49-F238E27FC236}">
                  <a16:creationId xmlns:a16="http://schemas.microsoft.com/office/drawing/2014/main" id="{1D460C3D-4231-AA92-0A26-84E4CD6F9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4815" y="3151582"/>
              <a:ext cx="4073418" cy="4073418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F51E72-E898-29C2-4172-4E407DF81A09}"/>
              </a:ext>
            </a:extLst>
          </p:cNvPr>
          <p:cNvCxnSpPr/>
          <p:nvPr/>
        </p:nvCxnSpPr>
        <p:spPr>
          <a:xfrm>
            <a:off x="5148943" y="5141995"/>
            <a:ext cx="78521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924029-7696-B9D4-91A8-A6106DBD42EC}"/>
              </a:ext>
            </a:extLst>
          </p:cNvPr>
          <p:cNvGrpSpPr/>
          <p:nvPr/>
        </p:nvGrpSpPr>
        <p:grpSpPr>
          <a:xfrm>
            <a:off x="11996298" y="2595085"/>
            <a:ext cx="829829" cy="2384255"/>
            <a:chOff x="12725400" y="3593050"/>
            <a:chExt cx="829829" cy="2384255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A6C47A8-249C-5794-77CE-00717B11AD68}"/>
                </a:ext>
              </a:extLst>
            </p:cNvPr>
            <p:cNvCxnSpPr/>
            <p:nvPr/>
          </p:nvCxnSpPr>
          <p:spPr>
            <a:xfrm>
              <a:off x="12725400" y="3593050"/>
              <a:ext cx="829829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1D71275-4647-C069-2B15-AB5D6EE5ADB1}"/>
                </a:ext>
              </a:extLst>
            </p:cNvPr>
            <p:cNvCxnSpPr/>
            <p:nvPr/>
          </p:nvCxnSpPr>
          <p:spPr>
            <a:xfrm>
              <a:off x="12725400" y="5977305"/>
              <a:ext cx="829829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35AEB-7C61-2CA7-CA2E-DF02C4CD77A7}"/>
              </a:ext>
            </a:extLst>
          </p:cNvPr>
          <p:cNvSpPr txBox="1"/>
          <p:nvPr/>
        </p:nvSpPr>
        <p:spPr>
          <a:xfrm>
            <a:off x="1029453" y="7437946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Zip 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압축 해제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483AEE-8E35-898E-D39A-C0DFD14D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21" y="4199396"/>
            <a:ext cx="1645988" cy="164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CD84E0-4E07-ABE6-08DE-096FDC64131B}"/>
              </a:ext>
            </a:extLst>
          </p:cNvPr>
          <p:cNvSpPr txBox="1"/>
          <p:nvPr/>
        </p:nvSpPr>
        <p:spPr>
          <a:xfrm>
            <a:off x="12837438" y="7437946"/>
            <a:ext cx="45721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 중 </a:t>
            </a:r>
            <a:r>
              <a:rPr lang="ko-KR" altLang="en-US" sz="28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랜덤한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약 </a:t>
            </a:r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40,000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Real,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Fake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폴더에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나누어 관리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80EC-9400-E4F3-4820-E071CDD1A629}"/>
              </a:ext>
            </a:extLst>
          </p:cNvPr>
          <p:cNvSpPr txBox="1"/>
          <p:nvPr/>
        </p:nvSpPr>
        <p:spPr>
          <a:xfrm>
            <a:off x="7381358" y="5322164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(180,000 videos)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62C47-A383-D15D-CDC3-767A235DFE4D}"/>
              </a:ext>
            </a:extLst>
          </p:cNvPr>
          <p:cNvGrpSpPr/>
          <p:nvPr/>
        </p:nvGrpSpPr>
        <p:grpSpPr>
          <a:xfrm>
            <a:off x="13681225" y="1507727"/>
            <a:ext cx="3276600" cy="4849627"/>
            <a:chOff x="13681225" y="1926566"/>
            <a:chExt cx="3276600" cy="4849627"/>
          </a:xfrm>
        </p:grpSpPr>
        <p:grpSp>
          <p:nvGrpSpPr>
            <p:cNvPr id="10" name="그룹 1034">
              <a:extLst>
                <a:ext uri="{FF2B5EF4-FFF2-40B4-BE49-F238E27FC236}">
                  <a16:creationId xmlns:a16="http://schemas.microsoft.com/office/drawing/2014/main" id="{126B5848-5C20-19F9-9053-C609502D1615}"/>
                </a:ext>
              </a:extLst>
            </p:cNvPr>
            <p:cNvGrpSpPr/>
            <p:nvPr/>
          </p:nvGrpSpPr>
          <p:grpSpPr>
            <a:xfrm>
              <a:off x="14365946" y="1926566"/>
              <a:ext cx="1912257" cy="4425192"/>
              <a:chOff x="14754720" y="2098134"/>
              <a:chExt cx="2809524" cy="6501575"/>
            </a:xfrm>
          </p:grpSpPr>
          <p:grpSp>
            <p:nvGrpSpPr>
              <p:cNvPr id="13" name="그룹 1035">
                <a:extLst>
                  <a:ext uri="{FF2B5EF4-FFF2-40B4-BE49-F238E27FC236}">
                    <a16:creationId xmlns:a16="http://schemas.microsoft.com/office/drawing/2014/main" id="{83B14D4A-5DF8-BB8E-78FD-62E0D034632A}"/>
                  </a:ext>
                </a:extLst>
              </p:cNvPr>
              <p:cNvGrpSpPr/>
              <p:nvPr/>
            </p:nvGrpSpPr>
            <p:grpSpPr>
              <a:xfrm>
                <a:off x="14754720" y="2098134"/>
                <a:ext cx="2809524" cy="2809524"/>
                <a:chOff x="14754720" y="2098134"/>
                <a:chExt cx="2809524" cy="2809524"/>
              </a:xfrm>
            </p:grpSpPr>
            <p:grpSp>
              <p:nvGrpSpPr>
                <p:cNvPr id="18" name="그룹 1036">
                  <a:extLst>
                    <a:ext uri="{FF2B5EF4-FFF2-40B4-BE49-F238E27FC236}">
                      <a16:creationId xmlns:a16="http://schemas.microsoft.com/office/drawing/2014/main" id="{9B1EC21F-0210-05CC-E4A8-15E79D23C566}"/>
                    </a:ext>
                  </a:extLst>
                </p:cNvPr>
                <p:cNvGrpSpPr/>
                <p:nvPr/>
              </p:nvGrpSpPr>
              <p:grpSpPr>
                <a:xfrm>
                  <a:off x="14754720" y="2098134"/>
                  <a:ext cx="2802032" cy="2802032"/>
                  <a:chOff x="14754720" y="2098134"/>
                  <a:chExt cx="2802032" cy="2802032"/>
                </a:xfrm>
              </p:grpSpPr>
              <p:pic>
                <p:nvPicPr>
                  <p:cNvPr id="20" name="Object 104">
                    <a:extLst>
                      <a:ext uri="{FF2B5EF4-FFF2-40B4-BE49-F238E27FC236}">
                        <a16:creationId xmlns:a16="http://schemas.microsoft.com/office/drawing/2014/main" id="{BE9DD98B-0847-F629-9DC0-84DDECD343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4754720" y="2098134"/>
                    <a:ext cx="2802032" cy="28020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06">
                  <a:extLst>
                    <a:ext uri="{FF2B5EF4-FFF2-40B4-BE49-F238E27FC236}">
                      <a16:creationId xmlns:a16="http://schemas.microsoft.com/office/drawing/2014/main" id="{A301D90A-C0C2-22F9-253A-2E13B6B9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57367" y="2822704"/>
                  <a:ext cx="2058733" cy="186086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037">
                <a:extLst>
                  <a:ext uri="{FF2B5EF4-FFF2-40B4-BE49-F238E27FC236}">
                    <a16:creationId xmlns:a16="http://schemas.microsoft.com/office/drawing/2014/main" id="{A2FD90BE-F51F-8C74-FB00-0EB5A01261BB}"/>
                  </a:ext>
                </a:extLst>
              </p:cNvPr>
              <p:cNvGrpSpPr/>
              <p:nvPr/>
            </p:nvGrpSpPr>
            <p:grpSpPr>
              <a:xfrm>
                <a:off x="14754720" y="5797677"/>
                <a:ext cx="2802032" cy="2802032"/>
                <a:chOff x="14754720" y="5797677"/>
                <a:chExt cx="2802032" cy="2802032"/>
              </a:xfrm>
            </p:grpSpPr>
            <p:grpSp>
              <p:nvGrpSpPr>
                <p:cNvPr id="15" name="그룹 1038">
                  <a:extLst>
                    <a:ext uri="{FF2B5EF4-FFF2-40B4-BE49-F238E27FC236}">
                      <a16:creationId xmlns:a16="http://schemas.microsoft.com/office/drawing/2014/main" id="{13368D82-FB7E-2F07-D55E-4A0665014A85}"/>
                    </a:ext>
                  </a:extLst>
                </p:cNvPr>
                <p:cNvGrpSpPr/>
                <p:nvPr/>
              </p:nvGrpSpPr>
              <p:grpSpPr>
                <a:xfrm>
                  <a:off x="14754720" y="5797677"/>
                  <a:ext cx="2802032" cy="2802032"/>
                  <a:chOff x="14754720" y="5797677"/>
                  <a:chExt cx="2802032" cy="2802032"/>
                </a:xfrm>
              </p:grpSpPr>
              <p:pic>
                <p:nvPicPr>
                  <p:cNvPr id="17" name="Object 110">
                    <a:extLst>
                      <a:ext uri="{FF2B5EF4-FFF2-40B4-BE49-F238E27FC236}">
                        <a16:creationId xmlns:a16="http://schemas.microsoft.com/office/drawing/2014/main" id="{9FE7A150-8537-D53D-41E7-7C81EF57E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4754720" y="5797677"/>
                    <a:ext cx="2802032" cy="28020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12">
                  <a:extLst>
                    <a:ext uri="{FF2B5EF4-FFF2-40B4-BE49-F238E27FC236}">
                      <a16:creationId xmlns:a16="http://schemas.microsoft.com/office/drawing/2014/main" id="{3BBF7119-16D6-F781-34F1-6E564C2C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57384" y="6507236"/>
                  <a:ext cx="2220448" cy="1860867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733E42-6915-1C4C-DFDF-EEABEC87A55E}"/>
                </a:ext>
              </a:extLst>
            </p:cNvPr>
            <p:cNvSpPr txBox="1"/>
            <p:nvPr/>
          </p:nvSpPr>
          <p:spPr>
            <a:xfrm>
              <a:off x="13681225" y="3709946"/>
              <a:ext cx="3276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(20,000 videos)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676313-48C3-9233-962C-9859F10F6429}"/>
                </a:ext>
              </a:extLst>
            </p:cNvPr>
            <p:cNvSpPr txBox="1"/>
            <p:nvPr/>
          </p:nvSpPr>
          <p:spPr>
            <a:xfrm>
              <a:off x="13681225" y="6252973"/>
              <a:ext cx="3276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(20,000 videos)</a:t>
              </a:r>
            </a:p>
          </p:txBody>
        </p:sp>
      </p:grpSp>
      <p:pic>
        <p:nvPicPr>
          <p:cNvPr id="30" name="Object 71">
            <a:extLst>
              <a:ext uri="{FF2B5EF4-FFF2-40B4-BE49-F238E27FC236}">
                <a16:creationId xmlns:a16="http://schemas.microsoft.com/office/drawing/2014/main" id="{EDE00836-4982-F592-52C0-329F415A2B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490" y="8824492"/>
            <a:ext cx="1307077" cy="13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922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데이터 분류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552700"/>
            <a:ext cx="15316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 드라이브에 업로드 한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47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zip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파일들을 모두 압축 해제 하였음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허브에서 이미 자체적으로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Train, Validation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용으로 데이터를 분류해 놓았음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중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Train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용 영상들에 등장하는 사람의 수만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320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명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영상의 수만 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약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180,000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약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180,000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건의 영상을 모두 사용하고 싶었으나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Colab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통해 구글 드라이브에 재 저장하는 과정에서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너무 많은 수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데이터를 구글 드라이브에 저장하려고 시도하면 </a:t>
            </a:r>
            <a:r>
              <a:rPr lang="en-US" altLang="ko-KR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에러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 난다는 사실을 발견함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에러가 발생하면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Colab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마운트한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구글드라이브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내부 파일에 일부만 접근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가능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하거나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아예 접근하지 못하게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학습을 위해 영상을 이미지로 변환하면 데이터의 수가 배로 늘어나기에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과감하게 학습용 영상의 수를 줄였음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0FF49-7320-24B4-0CBC-486CF9AE4B7E}"/>
              </a:ext>
            </a:extLst>
          </p:cNvPr>
          <p:cNvSpPr txBox="1"/>
          <p:nvPr/>
        </p:nvSpPr>
        <p:spPr>
          <a:xfrm>
            <a:off x="943902" y="7486003"/>
            <a:ext cx="1569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 드라이브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 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에러를 최대한 피하기 위해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180,000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건의 영상 중 랜덤하게</a:t>
            </a:r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실제 영상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건의 영상을 추출하여 재 정리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9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9962" y="2854387"/>
            <a:ext cx="1835788" cy="1835788"/>
            <a:chOff x="947406" y="2992448"/>
            <a:chExt cx="2809524" cy="280952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47406" y="2992448"/>
              <a:ext cx="2802032" cy="2802032"/>
              <a:chOff x="947406" y="2992448"/>
              <a:chExt cx="2802032" cy="2802032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406" y="2992448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052" y="3717018"/>
              <a:ext cx="2058733" cy="186086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79962" y="5367724"/>
            <a:ext cx="1835788" cy="1835788"/>
            <a:chOff x="947406" y="6158084"/>
            <a:chExt cx="2809524" cy="280952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47406" y="6158084"/>
              <a:ext cx="2802032" cy="2802032"/>
              <a:chOff x="947406" y="6158084"/>
              <a:chExt cx="2802032" cy="280203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406" y="615808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070" y="6867644"/>
              <a:ext cx="2220447" cy="18608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559643" y="3048126"/>
            <a:ext cx="1333160" cy="1333161"/>
            <a:chOff x="5813935" y="3423252"/>
            <a:chExt cx="2040293" cy="20402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3935" y="3423252"/>
              <a:ext cx="2040293" cy="20402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559643" y="5709334"/>
            <a:ext cx="1333160" cy="1333161"/>
            <a:chOff x="5813935" y="6815193"/>
            <a:chExt cx="2040293" cy="20402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3935" y="6815193"/>
              <a:ext cx="2040293" cy="2040293"/>
            </a:xfrm>
            <a:prstGeom prst="rect">
              <a:avLst/>
            </a:prstGeom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2914C42-9E7F-6C1B-821C-4FDCBD9AD945}"/>
              </a:ext>
            </a:extLst>
          </p:cNvPr>
          <p:cNvCxnSpPr/>
          <p:nvPr/>
        </p:nvCxnSpPr>
        <p:spPr>
          <a:xfrm>
            <a:off x="4121714" y="377384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A374DC2-5F59-C46E-84D0-6C40B621D451}"/>
              </a:ext>
            </a:extLst>
          </p:cNvPr>
          <p:cNvCxnSpPr/>
          <p:nvPr/>
        </p:nvCxnSpPr>
        <p:spPr>
          <a:xfrm>
            <a:off x="4028221" y="6359684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5"/>
          <p:cNvGrpSpPr/>
          <p:nvPr/>
        </p:nvGrpSpPr>
        <p:grpSpPr>
          <a:xfrm>
            <a:off x="10207379" y="2852613"/>
            <a:ext cx="1808580" cy="1808580"/>
            <a:chOff x="9918725" y="3059456"/>
            <a:chExt cx="2767883" cy="276788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8725" y="3059456"/>
              <a:ext cx="2767883" cy="276788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207379" y="5513821"/>
            <a:ext cx="1808580" cy="1808580"/>
            <a:chOff x="9918725" y="6451397"/>
            <a:chExt cx="2767883" cy="27678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8725" y="6451397"/>
              <a:ext cx="2767883" cy="2767883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C69D0D-5647-B09C-9763-84E1B6146598}"/>
              </a:ext>
            </a:extLst>
          </p:cNvPr>
          <p:cNvCxnSpPr/>
          <p:nvPr/>
        </p:nvCxnSpPr>
        <p:spPr>
          <a:xfrm>
            <a:off x="8153400" y="634980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08E0EE-695D-D5F6-C8F8-0CC3C09EAEC4}"/>
              </a:ext>
            </a:extLst>
          </p:cNvPr>
          <p:cNvCxnSpPr/>
          <p:nvPr/>
        </p:nvCxnSpPr>
        <p:spPr>
          <a:xfrm>
            <a:off x="8153400" y="375690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그룹 1033"/>
          <p:cNvGrpSpPr/>
          <p:nvPr/>
        </p:nvGrpSpPr>
        <p:grpSpPr>
          <a:xfrm>
            <a:off x="14938872" y="5367109"/>
            <a:ext cx="1835789" cy="1835789"/>
            <a:chOff x="14761978" y="6158084"/>
            <a:chExt cx="2809524" cy="280952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4761978" y="6158084"/>
              <a:ext cx="2802032" cy="2802032"/>
              <a:chOff x="14761978" y="6158084"/>
              <a:chExt cx="2802032" cy="2802032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61978" y="615808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851" y="7112385"/>
              <a:ext cx="2928061" cy="154086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941320" y="2852613"/>
            <a:ext cx="1835789" cy="1835789"/>
            <a:chOff x="14765724" y="2990674"/>
            <a:chExt cx="2809524" cy="2809524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4765724" y="2990674"/>
              <a:ext cx="2802032" cy="2802032"/>
              <a:chOff x="14765724" y="2990674"/>
              <a:chExt cx="2802032" cy="2802032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65724" y="299067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0192" y="3944977"/>
              <a:ext cx="3015328" cy="1540861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13273293" y="6446825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1BD106-4821-29B5-C8B4-2BDCF6216508}"/>
              </a:ext>
            </a:extLst>
          </p:cNvPr>
          <p:cNvCxnSpPr/>
          <p:nvPr/>
        </p:nvCxnSpPr>
        <p:spPr>
          <a:xfrm>
            <a:off x="13273293" y="376806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678865-7C4C-E4DD-A0D0-D2DE79B0A284}"/>
              </a:ext>
            </a:extLst>
          </p:cNvPr>
          <p:cNvSpPr txBox="1"/>
          <p:nvPr/>
        </p:nvSpPr>
        <p:spPr>
          <a:xfrm>
            <a:off x="4028221" y="8493342"/>
            <a:ext cx="448405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Real, Fake 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</a:t>
            </a:r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40,000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 중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9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각각 </a:t>
            </a:r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10,000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랜덤 추출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91823-91F6-F537-4449-4ADCE5EC8638}"/>
              </a:ext>
            </a:extLst>
          </p:cNvPr>
          <p:cNvSpPr txBox="1"/>
          <p:nvPr/>
        </p:nvSpPr>
        <p:spPr>
          <a:xfrm>
            <a:off x="8869641" y="8493342"/>
            <a:ext cx="4484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 </a:t>
            </a:r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 당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9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프레임 추출</a:t>
            </a:r>
            <a:endParaRPr lang="en-US" altLang="ko-KR" sz="9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C1199-1796-11EE-C780-FBD4912020FD}"/>
              </a:ext>
            </a:extLst>
          </p:cNvPr>
          <p:cNvSpPr txBox="1"/>
          <p:nvPr/>
        </p:nvSpPr>
        <p:spPr>
          <a:xfrm>
            <a:off x="4587923" y="466119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(10,000 videos)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24084-85E4-4038-5FCF-6F1B8172336B}"/>
              </a:ext>
            </a:extLst>
          </p:cNvPr>
          <p:cNvSpPr txBox="1"/>
          <p:nvPr/>
        </p:nvSpPr>
        <p:spPr>
          <a:xfrm>
            <a:off x="4587923" y="724703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(10,000 videos)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12299-C234-9F99-4C87-E3B0DD4D8B13}"/>
              </a:ext>
            </a:extLst>
          </p:cNvPr>
          <p:cNvSpPr txBox="1"/>
          <p:nvPr/>
        </p:nvSpPr>
        <p:spPr>
          <a:xfrm>
            <a:off x="9592498" y="4543753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(100,000 Frames)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EB3E11-B594-F27C-E93D-23775AA3E45A}"/>
              </a:ext>
            </a:extLst>
          </p:cNvPr>
          <p:cNvSpPr txBox="1"/>
          <p:nvPr/>
        </p:nvSpPr>
        <p:spPr>
          <a:xfrm>
            <a:off x="9592498" y="7247035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(100,000 Frames)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2.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데이터 </a:t>
            </a:r>
            <a:r>
              <a:rPr lang="ko-KR" altLang="en-US" sz="3200" b="1" dirty="0" err="1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전처리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0" name="Object 71">
            <a:extLst>
              <a:ext uri="{FF2B5EF4-FFF2-40B4-BE49-F238E27FC236}">
                <a16:creationId xmlns:a16="http://schemas.microsoft.com/office/drawing/2014/main" id="{FA9B718D-1ECE-6F24-3FB0-2D311893173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490" y="8824492"/>
            <a:ext cx="1307077" cy="1307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3432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</a:t>
            </a:r>
            <a:r>
              <a:rPr lang="ko-KR" altLang="en-US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전처리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228307"/>
            <a:ext cx="15316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 드라이브의 공유 폴더에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Real, Fake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영상들을 각각 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개씩 정리 하였음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각각의 영상들은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FHD(1920*1080), 30FPS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길이는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~ 2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분 사이로 다양함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가장 짧은 영상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초를 기준으로 영상의 프레임 개수는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900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영상들의 모든 프레임을 학습에 쓴다고 가정하면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Real, Fake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합쳐서 </a:t>
            </a:r>
            <a:r>
              <a:rPr lang="en-US" altLang="ko-KR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36,000,000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(40,000 * 900)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이미지를 사용하게 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구글드라이브의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에러는 데이터의 크기보다 데이터의 수에 영향을 크게 받는 것으로 추측되는데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36,000,000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장의 이미지를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모두 학습에 이용한다면 정상적인 학습이 불가능함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개당 랜덤으로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프레임만 추출해서 사용하기로 결정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60FF49-7320-24B4-0CBC-486CF9AE4B7E}"/>
              </a:ext>
            </a:extLst>
          </p:cNvPr>
          <p:cNvSpPr txBox="1"/>
          <p:nvPr/>
        </p:nvSpPr>
        <p:spPr>
          <a:xfrm>
            <a:off x="943902" y="6935308"/>
            <a:ext cx="1569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실제 영상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건의 영상을 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 </a:t>
            </a:r>
            <a:r>
              <a:rPr lang="en-US" altLang="ko-KR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 당 </a:t>
            </a:r>
            <a:r>
              <a:rPr lang="en-US" altLang="ko-KR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프레임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만 랜덤하게</a:t>
            </a:r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추출하여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jpg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형식의 사진 파일로 재 정리</a:t>
            </a:r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</a:t>
            </a:r>
            <a:r>
              <a:rPr lang="en-US" altLang="ko-KR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400,000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(40,000 * 10)</a:t>
            </a:r>
            <a:r>
              <a:rPr lang="ko-KR" altLang="en-US" sz="2800" dirty="0">
                <a:solidFill>
                  <a:srgbClr val="FF0000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사진 파일을 학습용 데이터셋으로 얻게 됨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9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screenshot of a computer&#10;&#10;자동 생성된 설명">
            <a:extLst>
              <a:ext uri="{FF2B5EF4-FFF2-40B4-BE49-F238E27FC236}">
                <a16:creationId xmlns:a16="http://schemas.microsoft.com/office/drawing/2014/main" id="{E50C5B8F-7575-8C11-5E93-3B359BA8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43" y="558120"/>
            <a:ext cx="9728199" cy="9116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1299029" y="4769346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6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2C6EF6-5314-DDE2-0085-70E7883F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62" y="2856365"/>
            <a:ext cx="2606675" cy="295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</a:t>
            </a:r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288649" y="4991770"/>
            <a:ext cx="216177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100*100*1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(grayscale)</a:t>
            </a:r>
            <a:endParaRPr lang="en-US" b="1" dirty="0">
              <a:latin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899077" y="562676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Conv2D (32)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1310E3-466E-4237-A05D-6267EEEE22BB}"/>
              </a:ext>
            </a:extLst>
          </p:cNvPr>
          <p:cNvSpPr txBox="1"/>
          <p:nvPr/>
        </p:nvSpPr>
        <p:spPr>
          <a:xfrm>
            <a:off x="8890504" y="582633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Conv2D (64)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4B5144-49D9-E7A3-064B-55FBE064D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65" y="2442253"/>
            <a:ext cx="2886529" cy="3406776"/>
          </a:xfrm>
          <a:prstGeom prst="rect">
            <a:avLst/>
          </a:prstGeom>
        </p:spPr>
      </p:pic>
      <p:cxnSp>
        <p:nvCxnSpPr>
          <p:cNvPr id="36" name="직선 화살표 연결선 5">
            <a:extLst>
              <a:ext uri="{FF2B5EF4-FFF2-40B4-BE49-F238E27FC236}">
                <a16:creationId xmlns:a16="http://schemas.microsoft.com/office/drawing/2014/main" id="{C26AE312-94B2-DEBD-76FA-83D39ECF9333}"/>
              </a:ext>
            </a:extLst>
          </p:cNvPr>
          <p:cNvCxnSpPr>
            <a:cxnSpLocks/>
          </p:cNvCxnSpPr>
          <p:nvPr/>
        </p:nvCxnSpPr>
        <p:spPr>
          <a:xfrm>
            <a:off x="7485720" y="434225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912887-82E5-EDEA-340F-EA63E5C23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306" y="3059109"/>
            <a:ext cx="1797958" cy="2191206"/>
          </a:xfrm>
          <a:prstGeom prst="rect">
            <a:avLst/>
          </a:prstGeom>
        </p:spPr>
      </p:pic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96DC2193-064D-9B46-0197-4461943459B0}"/>
              </a:ext>
            </a:extLst>
          </p:cNvPr>
          <p:cNvCxnSpPr>
            <a:cxnSpLocks/>
          </p:cNvCxnSpPr>
          <p:nvPr/>
        </p:nvCxnSpPr>
        <p:spPr>
          <a:xfrm>
            <a:off x="11694862" y="434225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5E514E-C1B1-EAFC-2C4D-73864F58197C}"/>
              </a:ext>
            </a:extLst>
          </p:cNvPr>
          <p:cNvSpPr txBox="1"/>
          <p:nvPr/>
        </p:nvSpPr>
        <p:spPr>
          <a:xfrm>
            <a:off x="12355789" y="5245767"/>
            <a:ext cx="256091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/>
                <a:cs typeface="+mn-lt"/>
              </a:rPr>
              <a:t>MaxPooling2D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1770719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2159505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3929718" y="7771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5033964" y="7473496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Flatten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8973432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C6B456A-4361-3F4A-AD4E-E5F1FEE8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773218" y="7148020"/>
            <a:ext cx="1837418" cy="10640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598803-E8F2-9F23-B91D-768ED83F339F}"/>
              </a:ext>
            </a:extLst>
          </p:cNvPr>
          <p:cNvSpPr txBox="1"/>
          <p:nvPr/>
        </p:nvSpPr>
        <p:spPr>
          <a:xfrm>
            <a:off x="9605334" y="8809025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(128)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DA496F67-B440-A392-6541-15FF62E1B69C}"/>
              </a:ext>
            </a:extLst>
          </p:cNvPr>
          <p:cNvCxnSpPr>
            <a:cxnSpLocks/>
          </p:cNvCxnSpPr>
          <p:nvPr/>
        </p:nvCxnSpPr>
        <p:spPr>
          <a:xfrm>
            <a:off x="11713002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3D4875-1BAB-FCFE-39C0-2F23FE23E76E}"/>
              </a:ext>
            </a:extLst>
          </p:cNvPr>
          <p:cNvGrpSpPr/>
          <p:nvPr/>
        </p:nvGrpSpPr>
        <p:grpSpPr>
          <a:xfrm>
            <a:off x="12337646" y="6571343"/>
            <a:ext cx="2161771" cy="3215309"/>
            <a:chOff x="2014362" y="5936344"/>
            <a:chExt cx="2161771" cy="32153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07A1FB4-FE01-25A2-8DEC-9A99FD59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77F765-7C96-DF31-282C-BD980C70A48F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(0.1587)</a:t>
              </a:r>
              <a:endParaRPr lang="en-US" b="1" dirty="0">
                <a:latin typeface="한컴 윤고딕 240" panose="02020603020101020101" pitchFamily="18" charset="-127"/>
                <a:ea typeface="한컴 윤고딕 240"/>
              </a:endParaRPr>
            </a:p>
          </p:txBody>
        </p:sp>
      </p:grp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14452574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252360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5084476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340600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1299029" y="4769346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screenshot of a computer&#10;&#10;자동 생성된 설명">
            <a:extLst>
              <a:ext uri="{FF2B5EF4-FFF2-40B4-BE49-F238E27FC236}">
                <a16:creationId xmlns:a16="http://schemas.microsoft.com/office/drawing/2014/main" id="{ACA6336C-F367-0A57-7292-47D7629FB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70" y="536121"/>
            <a:ext cx="8258174" cy="9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2C6EF6-5314-DDE2-0085-70E7883F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62" y="2856365"/>
            <a:ext cx="2606675" cy="295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288649" y="4991770"/>
            <a:ext cx="216177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128*128*1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(grayscale)</a:t>
            </a:r>
            <a:endParaRPr lang="en-US" b="1" dirty="0">
              <a:latin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899077" y="562676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Conv2D (32)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F06F3D-FCA2-9713-8ED5-880DBA8CFAC7}"/>
              </a:ext>
            </a:extLst>
          </p:cNvPr>
          <p:cNvGrpSpPr/>
          <p:nvPr/>
        </p:nvGrpSpPr>
        <p:grpSpPr>
          <a:xfrm>
            <a:off x="13814880" y="2170110"/>
            <a:ext cx="2886529" cy="4153527"/>
            <a:chOff x="8317594" y="2442253"/>
            <a:chExt cx="2886529" cy="41535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1310E3-466E-4237-A05D-6267EEEE22BB}"/>
                </a:ext>
              </a:extLst>
            </p:cNvPr>
            <p:cNvSpPr txBox="1"/>
            <p:nvPr/>
          </p:nvSpPr>
          <p:spPr>
            <a:xfrm>
              <a:off x="8890504" y="5826339"/>
              <a:ext cx="21617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Conv2D (64)</a:t>
              </a:r>
              <a:endParaRPr lang="en-US" b="1" dirty="0">
                <a:latin typeface="한컴 윤고딕 240" panose="02020603020101020101" pitchFamily="18" charset="-127"/>
                <a:ea typeface="한컴 윤고딕 240"/>
              </a:endParaRPr>
            </a:p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E4B5144-49D9-E7A3-064B-55FBE064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7594" y="2442253"/>
              <a:ext cx="2886529" cy="3406776"/>
            </a:xfrm>
            <a:prstGeom prst="rect">
              <a:avLst/>
            </a:prstGeom>
          </p:spPr>
        </p:pic>
      </p:grpSp>
      <p:cxnSp>
        <p:nvCxnSpPr>
          <p:cNvPr id="36" name="직선 화살표 연결선 5">
            <a:extLst>
              <a:ext uri="{FF2B5EF4-FFF2-40B4-BE49-F238E27FC236}">
                <a16:creationId xmlns:a16="http://schemas.microsoft.com/office/drawing/2014/main" id="{C26AE312-94B2-DEBD-76FA-83D39ECF9333}"/>
              </a:ext>
            </a:extLst>
          </p:cNvPr>
          <p:cNvCxnSpPr>
            <a:cxnSpLocks/>
          </p:cNvCxnSpPr>
          <p:nvPr/>
        </p:nvCxnSpPr>
        <p:spPr>
          <a:xfrm>
            <a:off x="7485720" y="434225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96DC2193-064D-9B46-0197-4461943459B0}"/>
              </a:ext>
            </a:extLst>
          </p:cNvPr>
          <p:cNvCxnSpPr>
            <a:cxnSpLocks/>
          </p:cNvCxnSpPr>
          <p:nvPr/>
        </p:nvCxnSpPr>
        <p:spPr>
          <a:xfrm>
            <a:off x="10787719" y="434225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5E514E-C1B1-EAFC-2C4D-73864F58197C}"/>
              </a:ext>
            </a:extLst>
          </p:cNvPr>
          <p:cNvSpPr txBox="1"/>
          <p:nvPr/>
        </p:nvSpPr>
        <p:spPr>
          <a:xfrm>
            <a:off x="8491360" y="4864767"/>
            <a:ext cx="256091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/>
                <a:cs typeface="+mn-lt"/>
              </a:rPr>
              <a:t>MaxPooling2D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13019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7483249" y="7455353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Flatten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4673575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DA496F67-B440-A392-6541-15FF62E1B69C}"/>
              </a:ext>
            </a:extLst>
          </p:cNvPr>
          <p:cNvCxnSpPr>
            <a:cxnSpLocks/>
          </p:cNvCxnSpPr>
          <p:nvPr/>
        </p:nvCxnSpPr>
        <p:spPr>
          <a:xfrm>
            <a:off x="11241288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16121717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685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6517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D0B6B-D626-1074-C1FA-43EBD3D05FCB}"/>
              </a:ext>
            </a:extLst>
          </p:cNvPr>
          <p:cNvSpPr txBox="1"/>
          <p:nvPr/>
        </p:nvSpPr>
        <p:spPr>
          <a:xfrm>
            <a:off x="7340600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DDA891-F90D-6464-F46D-F3B926B096BD}"/>
              </a:ext>
            </a:extLst>
          </p:cNvPr>
          <p:cNvGrpSpPr/>
          <p:nvPr/>
        </p:nvGrpSpPr>
        <p:grpSpPr>
          <a:xfrm>
            <a:off x="11249075" y="2743200"/>
            <a:ext cx="2161771" cy="3215309"/>
            <a:chOff x="2014362" y="5936344"/>
            <a:chExt cx="2161771" cy="321530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04B2514-4AE5-BAF0-46AF-4EA318F4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79FDA3-3A60-577C-A382-D074494347E8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61" name="직선 화살표 연결선 5">
            <a:extLst>
              <a:ext uri="{FF2B5EF4-FFF2-40B4-BE49-F238E27FC236}">
                <a16:creationId xmlns:a16="http://schemas.microsoft.com/office/drawing/2014/main" id="{38D93A49-C253-E195-7842-33574A621BED}"/>
              </a:ext>
            </a:extLst>
          </p:cNvPr>
          <p:cNvCxnSpPr>
            <a:cxnSpLocks/>
          </p:cNvCxnSpPr>
          <p:nvPr/>
        </p:nvCxnSpPr>
        <p:spPr>
          <a:xfrm>
            <a:off x="1208288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847BF51-A5C8-4A1C-FE21-9F8BB42674F6}"/>
              </a:ext>
            </a:extLst>
          </p:cNvPr>
          <p:cNvGrpSpPr/>
          <p:nvPr/>
        </p:nvGrpSpPr>
        <p:grpSpPr>
          <a:xfrm>
            <a:off x="2014359" y="6560680"/>
            <a:ext cx="2560913" cy="3325431"/>
            <a:chOff x="12355789" y="3059109"/>
            <a:chExt cx="2560913" cy="33254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44F1987-5FC2-CAB8-7454-9E7B9084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6306" y="3059109"/>
              <a:ext cx="1797958" cy="2191206"/>
            </a:xfrm>
            <a:prstGeom prst="rect">
              <a:avLst/>
            </a:prstGeom>
          </p:spPr>
        </p:pic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945EF2C7-E630-0291-21E3-89A213F33E40}"/>
                </a:ext>
              </a:extLst>
            </p:cNvPr>
            <p:cNvSpPr txBox="1"/>
            <p:nvPr/>
          </p:nvSpPr>
          <p:spPr>
            <a:xfrm>
              <a:off x="12355789" y="5245767"/>
              <a:ext cx="2560913" cy="11387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한컴 윤고딕 240" panose="02020603020101020101" pitchFamily="18" charset="-127"/>
                  <a:ea typeface="한컴 윤고딕 240"/>
                  <a:cs typeface="+mn-lt"/>
                </a:rPr>
                <a:t>MaxPooling2D</a:t>
              </a:r>
              <a:endParaRPr lang="en-US" b="1" dirty="0">
                <a:latin typeface="한컴 윤고딕 240" panose="02020603020101020101" pitchFamily="18" charset="-127"/>
                <a:ea typeface="한컴 윤고딕 240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  <a:cs typeface="Calibri"/>
                </a:rPr>
                <a:t>(2,2)</a:t>
              </a:r>
              <a:endPara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endParaRPr>
            </a:p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pic>
        <p:nvPicPr>
          <p:cNvPr id="961" name="Picture 960">
            <a:extLst>
              <a:ext uri="{FF2B5EF4-FFF2-40B4-BE49-F238E27FC236}">
                <a16:creationId xmlns:a16="http://schemas.microsoft.com/office/drawing/2014/main" id="{7DF2A68A-2EE1-690B-19AD-00A04E54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75" y="3291793"/>
            <a:ext cx="1391105" cy="1562556"/>
          </a:xfrm>
          <a:prstGeom prst="rect">
            <a:avLst/>
          </a:prstGeom>
        </p:spPr>
      </p:pic>
      <p:grpSp>
        <p:nvGrpSpPr>
          <p:cNvPr id="962" name="Group 961">
            <a:extLst>
              <a:ext uri="{FF2B5EF4-FFF2-40B4-BE49-F238E27FC236}">
                <a16:creationId xmlns:a16="http://schemas.microsoft.com/office/drawing/2014/main" id="{5A48BE5B-A17C-E50D-1B94-28A175631C41}"/>
              </a:ext>
            </a:extLst>
          </p:cNvPr>
          <p:cNvGrpSpPr/>
          <p:nvPr/>
        </p:nvGrpSpPr>
        <p:grpSpPr>
          <a:xfrm>
            <a:off x="4899074" y="6553199"/>
            <a:ext cx="2161771" cy="3215309"/>
            <a:chOff x="2014362" y="5936344"/>
            <a:chExt cx="2161771" cy="3215309"/>
          </a:xfrm>
        </p:grpSpPr>
        <p:pic>
          <p:nvPicPr>
            <p:cNvPr id="963" name="Picture 962">
              <a:extLst>
                <a:ext uri="{FF2B5EF4-FFF2-40B4-BE49-F238E27FC236}">
                  <a16:creationId xmlns:a16="http://schemas.microsoft.com/office/drawing/2014/main" id="{2CB74E94-ED66-517B-91D7-A67E5414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2B009488-418F-A9A9-7BCD-17278F5EF3E0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965" name="직선 화살표 연결선 5">
            <a:extLst>
              <a:ext uri="{FF2B5EF4-FFF2-40B4-BE49-F238E27FC236}">
                <a16:creationId xmlns:a16="http://schemas.microsoft.com/office/drawing/2014/main" id="{A882D199-75D0-F68D-0EA1-6AAC76A2B6AD}"/>
              </a:ext>
            </a:extLst>
          </p:cNvPr>
          <p:cNvCxnSpPr>
            <a:cxnSpLocks/>
          </p:cNvCxnSpPr>
          <p:nvPr/>
        </p:nvCxnSpPr>
        <p:spPr>
          <a:xfrm>
            <a:off x="6542288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1407646A-075B-287E-0F13-8E1D02F3B8FA}"/>
              </a:ext>
            </a:extLst>
          </p:cNvPr>
          <p:cNvGrpSpPr/>
          <p:nvPr/>
        </p:nvGrpSpPr>
        <p:grpSpPr>
          <a:xfrm>
            <a:off x="14551074" y="6553199"/>
            <a:ext cx="2161771" cy="3215309"/>
            <a:chOff x="2014362" y="5936344"/>
            <a:chExt cx="2161771" cy="3215309"/>
          </a:xfrm>
        </p:grpSpPr>
        <p:pic>
          <p:nvPicPr>
            <p:cNvPr id="969" name="Picture 968">
              <a:extLst>
                <a:ext uri="{FF2B5EF4-FFF2-40B4-BE49-F238E27FC236}">
                  <a16:creationId xmlns:a16="http://schemas.microsoft.com/office/drawing/2014/main" id="{F510FEFE-EAA7-5AB2-7FE8-5E13B327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4AD24FF0-7991-92A2-4D91-9F7053FA2870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(0.5)</a:t>
              </a:r>
              <a:endParaRPr lang="en-US" b="1" dirty="0">
                <a:latin typeface="한컴 윤고딕 240" panose="02020603020101020101" pitchFamily="18" charset="-127"/>
                <a:ea typeface="한컴 윤고딕 240"/>
              </a:endParaRPr>
            </a:p>
          </p:txBody>
        </p:sp>
      </p:grpSp>
      <p:cxnSp>
        <p:nvCxnSpPr>
          <p:cNvPr id="971" name="직선 화살표 연결선 5">
            <a:extLst>
              <a:ext uri="{FF2B5EF4-FFF2-40B4-BE49-F238E27FC236}">
                <a16:creationId xmlns:a16="http://schemas.microsoft.com/office/drawing/2014/main" id="{4F3EAED2-5E26-5F2B-D8A9-0F88EA24CA65}"/>
              </a:ext>
            </a:extLst>
          </p:cNvPr>
          <p:cNvCxnSpPr>
            <a:cxnSpLocks/>
          </p:cNvCxnSpPr>
          <p:nvPr/>
        </p:nvCxnSpPr>
        <p:spPr>
          <a:xfrm>
            <a:off x="14144145" y="7771246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" name="Picture 971">
            <a:extLst>
              <a:ext uri="{FF2B5EF4-FFF2-40B4-BE49-F238E27FC236}">
                <a16:creationId xmlns:a16="http://schemas.microsoft.com/office/drawing/2014/main" id="{D1E9F3FB-3D6A-AA6C-E1E0-564F01D9D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113646" y="7148018"/>
            <a:ext cx="1837418" cy="1064079"/>
          </a:xfrm>
          <a:prstGeom prst="rect">
            <a:avLst/>
          </a:prstGeom>
        </p:spPr>
      </p:pic>
      <p:sp>
        <p:nvSpPr>
          <p:cNvPr id="973" name="TextBox 972">
            <a:extLst>
              <a:ext uri="{FF2B5EF4-FFF2-40B4-BE49-F238E27FC236}">
                <a16:creationId xmlns:a16="http://schemas.microsoft.com/office/drawing/2014/main" id="{431C18B8-74B1-12F3-85AB-AD2375697A62}"/>
              </a:ext>
            </a:extLst>
          </p:cNvPr>
          <p:cNvSpPr txBox="1"/>
          <p:nvPr/>
        </p:nvSpPr>
        <p:spPr>
          <a:xfrm>
            <a:off x="11945762" y="8809023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(256)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2644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설계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43902" y="2480589"/>
            <a:ext cx="16002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수집한 데이터 셋을 기반으로 영상을 판별할 모델을 설계해야 했음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우리가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PlayData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실습에서 배운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CNN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이용하여 임의로 레이어들을 구성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설계해보기로 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총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개의 프로토타입 모델이 설계되었고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설계한 모델의 구조는 위의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PPT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와 동일함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프로토타입 모델 설계에 사용될 이미지는 전체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만장 중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장만 사용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이미지들은 사전에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resize, grayscale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변환만 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(100 * 100 * 1)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Grayscale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input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가지고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(128 * 128 * 1)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Grayscale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input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가짐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모델 모두 마지막에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Softmax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활성함수를 취하며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(2,)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형태의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numpy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array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출력으로 내보냄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출력 예시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[[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영상이 진짜일 확률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영상이 가짜일 확률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]]</a:t>
            </a:r>
          </a:p>
        </p:txBody>
      </p:sp>
    </p:spTree>
    <p:extLst>
      <p:ext uri="{BB962C8B-B14F-4D97-AF65-F5344CB8AC3E}">
        <p14:creationId xmlns:p14="http://schemas.microsoft.com/office/powerpoint/2010/main" val="41373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ED10E-A0DF-EEEB-C5E6-67C45EBDF27F}"/>
              </a:ext>
            </a:extLst>
          </p:cNvPr>
          <p:cNvSpPr txBox="1"/>
          <p:nvPr/>
        </p:nvSpPr>
        <p:spPr>
          <a:xfrm>
            <a:off x="838200" y="556559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한컴 윤고딕 240" panose="02020603020101020101" pitchFamily="18" charset="-127"/>
              </a:rPr>
              <a:t>Contents</a:t>
            </a:r>
            <a:endParaRPr lang="ko-KR" altLang="en-US" sz="6000" dirty="0">
              <a:latin typeface="한컴 윤고딕 240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80692" y="-902859"/>
            <a:ext cx="19048" cy="16122213"/>
            <a:chOff x="9080692" y="-902859"/>
            <a:chExt cx="19048" cy="161222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80692" y="-902859"/>
              <a:ext cx="19048" cy="161222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DF1535-8492-299D-36E9-7AC814F1130F}"/>
              </a:ext>
            </a:extLst>
          </p:cNvPr>
          <p:cNvGrpSpPr/>
          <p:nvPr/>
        </p:nvGrpSpPr>
        <p:grpSpPr>
          <a:xfrm>
            <a:off x="1028895" y="2773913"/>
            <a:ext cx="2772144" cy="5538903"/>
            <a:chOff x="1047038" y="2773913"/>
            <a:chExt cx="2772144" cy="55389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65604" y="2773913"/>
              <a:ext cx="1971429" cy="1971429"/>
              <a:chOff x="1365604" y="2773913"/>
              <a:chExt cx="1971429" cy="1971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604" y="2773913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0D649-908F-C025-2ED3-D7423194EF81}"/>
                </a:ext>
              </a:extLst>
            </p:cNvPr>
            <p:cNvSpPr txBox="1"/>
            <p:nvPr/>
          </p:nvSpPr>
          <p:spPr>
            <a:xfrm>
              <a:off x="1047038" y="7728041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F3C4918-56A0-56A2-4573-33220D892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318" y="4999309"/>
              <a:ext cx="0" cy="243019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B22C15-B96F-3742-9C2F-B9CC0C02D81F}"/>
              </a:ext>
            </a:extLst>
          </p:cNvPr>
          <p:cNvGrpSpPr/>
          <p:nvPr/>
        </p:nvGrpSpPr>
        <p:grpSpPr>
          <a:xfrm>
            <a:off x="14358122" y="2773913"/>
            <a:ext cx="2772144" cy="5538901"/>
            <a:chOff x="13831979" y="2773913"/>
            <a:chExt cx="2772144" cy="55389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222813" y="2773913"/>
              <a:ext cx="1971429" cy="1971429"/>
              <a:chOff x="10303956" y="2773913"/>
              <a:chExt cx="1971429" cy="1971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03956" y="2773913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6488B1-E854-98CA-4B16-725141D40619}"/>
                </a:ext>
              </a:extLst>
            </p:cNvPr>
            <p:cNvSpPr txBox="1"/>
            <p:nvPr/>
          </p:nvSpPr>
          <p:spPr>
            <a:xfrm>
              <a:off x="13831979" y="7728039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결과물 시연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C7A85E8-70E1-1607-754E-5F7424F18F44}"/>
                </a:ext>
              </a:extLst>
            </p:cNvPr>
            <p:cNvCxnSpPr>
              <a:cxnSpLocks/>
            </p:cNvCxnSpPr>
            <p:nvPr/>
          </p:nvCxnSpPr>
          <p:spPr>
            <a:xfrm>
              <a:off x="15208527" y="4999308"/>
              <a:ext cx="0" cy="243019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4A1D-2A25-AAC5-B076-643DE2E3029B}"/>
              </a:ext>
            </a:extLst>
          </p:cNvPr>
          <p:cNvGrpSpPr/>
          <p:nvPr/>
        </p:nvGrpSpPr>
        <p:grpSpPr>
          <a:xfrm>
            <a:off x="7694609" y="4061215"/>
            <a:ext cx="2772144" cy="4251600"/>
            <a:chOff x="7495037" y="4061215"/>
            <a:chExt cx="2772144" cy="42516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04919" y="4061215"/>
              <a:ext cx="1971429" cy="1971429"/>
              <a:chOff x="5818490" y="4061215"/>
              <a:chExt cx="1971429" cy="19714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18490" y="4061215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B7FDC-0C59-EA7B-A83C-2CEBAC29B6CE}"/>
                </a:ext>
              </a:extLst>
            </p:cNvPr>
            <p:cNvSpPr txBox="1"/>
            <p:nvPr/>
          </p:nvSpPr>
          <p:spPr>
            <a:xfrm>
              <a:off x="7495037" y="7728040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개발 과정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875F335-CFC3-3711-B5D7-86F71EE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8881109" y="6214403"/>
              <a:ext cx="0" cy="121509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031B1EE-5ECB-8C35-F64A-C419BE84735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 flipH="1">
            <a:off x="1029110" y="7158247"/>
            <a:ext cx="16122213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1014">
            <a:extLst>
              <a:ext uri="{FF2B5EF4-FFF2-40B4-BE49-F238E27FC236}">
                <a16:creationId xmlns:a16="http://schemas.microsoft.com/office/drawing/2014/main" id="{9301CC89-9D94-3396-4C14-665ADD7BD004}"/>
              </a:ext>
            </a:extLst>
          </p:cNvPr>
          <p:cNvGrpSpPr/>
          <p:nvPr/>
        </p:nvGrpSpPr>
        <p:grpSpPr>
          <a:xfrm>
            <a:off x="1723442" y="3024701"/>
            <a:ext cx="1383050" cy="1383050"/>
            <a:chOff x="1692378" y="3068102"/>
            <a:chExt cx="1383050" cy="1383050"/>
          </a:xfrm>
        </p:grpSpPr>
        <p:pic>
          <p:nvPicPr>
            <p:cNvPr id="12" name="Object 46">
              <a:extLst>
                <a:ext uri="{FF2B5EF4-FFF2-40B4-BE49-F238E27FC236}">
                  <a16:creationId xmlns:a16="http://schemas.microsoft.com/office/drawing/2014/main" id="{E1088B21-C6B9-98A1-18B0-350B13EB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378" y="3068102"/>
              <a:ext cx="1383050" cy="1383050"/>
            </a:xfrm>
            <a:prstGeom prst="rect">
              <a:avLst/>
            </a:prstGeom>
          </p:spPr>
        </p:pic>
      </p:grpSp>
      <p:grpSp>
        <p:nvGrpSpPr>
          <p:cNvPr id="14" name="그룹 1012">
            <a:extLst>
              <a:ext uri="{FF2B5EF4-FFF2-40B4-BE49-F238E27FC236}">
                <a16:creationId xmlns:a16="http://schemas.microsoft.com/office/drawing/2014/main" id="{D1C4F15F-949D-AD32-2929-A48F0023F708}"/>
              </a:ext>
            </a:extLst>
          </p:cNvPr>
          <p:cNvGrpSpPr/>
          <p:nvPr/>
        </p:nvGrpSpPr>
        <p:grpSpPr>
          <a:xfrm>
            <a:off x="8371341" y="4311346"/>
            <a:ext cx="1435897" cy="1435897"/>
            <a:chOff x="5098561" y="4328980"/>
            <a:chExt cx="1435897" cy="1435897"/>
          </a:xfrm>
        </p:grpSpPr>
        <p:pic>
          <p:nvPicPr>
            <p:cNvPr id="16" name="Object 40">
              <a:extLst>
                <a:ext uri="{FF2B5EF4-FFF2-40B4-BE49-F238E27FC236}">
                  <a16:creationId xmlns:a16="http://schemas.microsoft.com/office/drawing/2014/main" id="{6183FD48-30A3-28C0-1CF2-C12C0D47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561" y="4328980"/>
              <a:ext cx="1435897" cy="1435897"/>
            </a:xfrm>
            <a:prstGeom prst="rect">
              <a:avLst/>
            </a:prstGeom>
          </p:spPr>
        </p:pic>
      </p:grpSp>
      <p:grpSp>
        <p:nvGrpSpPr>
          <p:cNvPr id="17" name="그룹 1013">
            <a:extLst>
              <a:ext uri="{FF2B5EF4-FFF2-40B4-BE49-F238E27FC236}">
                <a16:creationId xmlns:a16="http://schemas.microsoft.com/office/drawing/2014/main" id="{8792FE29-7555-9C68-E9D4-B45B36BF2A64}"/>
              </a:ext>
            </a:extLst>
          </p:cNvPr>
          <p:cNvGrpSpPr/>
          <p:nvPr/>
        </p:nvGrpSpPr>
        <p:grpSpPr>
          <a:xfrm>
            <a:off x="15038699" y="3087978"/>
            <a:ext cx="1391941" cy="1391941"/>
            <a:chOff x="8604778" y="3063657"/>
            <a:chExt cx="1391941" cy="1391941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B6AE7CAF-A2EA-CDF4-3811-AE08EEF05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4778" y="3063657"/>
              <a:ext cx="1391941" cy="13919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A629D-947B-4750-D86C-F61EB4236710}"/>
              </a:ext>
            </a:extLst>
          </p:cNvPr>
          <p:cNvSpPr txBox="1"/>
          <p:nvPr/>
        </p:nvSpPr>
        <p:spPr>
          <a:xfrm>
            <a:off x="12819743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5508171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C2ADD1-A341-A1D7-9F3D-139FFE19C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74001"/>
              </p:ext>
            </p:extLst>
          </p:nvPr>
        </p:nvGraphicFramePr>
        <p:xfrm>
          <a:off x="4190999" y="1923142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0.99726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0.99711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89AE81-E201-E2EE-511E-B2E2EC1C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98032"/>
              </p:ext>
            </p:extLst>
          </p:nvPr>
        </p:nvGraphicFramePr>
        <p:xfrm>
          <a:off x="11502570" y="1923141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0.99845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0.99853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0.99864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93389BE-1D9E-5F82-65F3-BAF8D96B5021}"/>
              </a:ext>
            </a:extLst>
          </p:cNvPr>
          <p:cNvGrpSpPr/>
          <p:nvPr/>
        </p:nvGrpSpPr>
        <p:grpSpPr>
          <a:xfrm>
            <a:off x="3781649" y="4134757"/>
            <a:ext cx="6715131" cy="5156201"/>
            <a:chOff x="3781649" y="4134757"/>
            <a:chExt cx="6715131" cy="5156201"/>
          </a:xfrm>
        </p:grpSpPr>
        <p:pic>
          <p:nvPicPr>
            <p:cNvPr id="27" name="Picture 26" descr="A blue squares with white text&#10;&#10;자동 생성된 설명">
              <a:extLst>
                <a:ext uri="{FF2B5EF4-FFF2-40B4-BE49-F238E27FC236}">
                  <a16:creationId xmlns:a16="http://schemas.microsoft.com/office/drawing/2014/main" id="{13A555AE-4C2B-B93B-3E86-2BA900A0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5F414F-3539-5B89-C06F-61C53B23ED97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794A41-3A63-70F6-5929-293C97F22E1F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19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48BC8-31F7-3076-0C6A-2E3AD2E86D95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3981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EAD898-975A-E280-CD94-D651F5B29381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55BC6F-216B-E64C-B25D-1D71CB733110}"/>
              </a:ext>
            </a:extLst>
          </p:cNvPr>
          <p:cNvGrpSpPr/>
          <p:nvPr/>
        </p:nvGrpSpPr>
        <p:grpSpPr>
          <a:xfrm>
            <a:off x="10970756" y="3953329"/>
            <a:ext cx="6969131" cy="5337629"/>
            <a:chOff x="10970756" y="3953329"/>
            <a:chExt cx="6969131" cy="5337629"/>
          </a:xfrm>
        </p:grpSpPr>
        <p:pic>
          <p:nvPicPr>
            <p:cNvPr id="26" name="Picture 25" descr="A blue squares with white text&#10;&#10;자동 생성된 설명">
              <a:extLst>
                <a:ext uri="{FF2B5EF4-FFF2-40B4-BE49-F238E27FC236}">
                  <a16:creationId xmlns:a16="http://schemas.microsoft.com/office/drawing/2014/main" id="{CD4524E3-F035-51EB-3C5C-A4A950FD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0756" y="3953329"/>
              <a:ext cx="6969131" cy="53376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605517-773B-3EAF-89E1-2EF3610F1149}"/>
                </a:ext>
              </a:extLst>
            </p:cNvPr>
            <p:cNvSpPr txBox="1"/>
            <p:nvPr/>
          </p:nvSpPr>
          <p:spPr>
            <a:xfrm>
              <a:off x="14978740" y="5041486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7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C4B0A8-ED74-7AB7-2575-3560802FA5FC}"/>
                </a:ext>
              </a:extLst>
            </p:cNvPr>
            <p:cNvSpPr txBox="1"/>
            <p:nvPr/>
          </p:nvSpPr>
          <p:spPr>
            <a:xfrm>
              <a:off x="11985170" y="5041487"/>
              <a:ext cx="2242458" cy="769441"/>
            </a:xfrm>
            <a:prstGeom prst="rect">
              <a:avLst/>
            </a:prstGeom>
            <a:solidFill>
              <a:srgbClr val="09499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3979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6C2408-3D41-B138-4E64-208CBF46529B}"/>
                </a:ext>
              </a:extLst>
            </p:cNvPr>
            <p:cNvSpPr txBox="1"/>
            <p:nvPr/>
          </p:nvSpPr>
          <p:spPr>
            <a:xfrm>
              <a:off x="14978741" y="7400059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4412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8BD5CC-6759-CD2E-FC58-9F7C19BAC33D}"/>
                </a:ext>
              </a:extLst>
            </p:cNvPr>
            <p:cNvSpPr txBox="1"/>
            <p:nvPr/>
          </p:nvSpPr>
          <p:spPr>
            <a:xfrm>
              <a:off x="11985168" y="7400056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7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416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</a:t>
            </a:r>
            <a:r>
              <a:rPr lang="ko-KR" altLang="en-US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선택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933700"/>
            <a:ext cx="1600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설계가 완료된 두 모델을 비교하여 평가 하였음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우리가 처리하고자 하는 문제는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영상을 판별하는 일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영상이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아닌데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 err="1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딥페이크라고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오진하는 것 보다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 err="1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영상인데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딥페이크가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아니라고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오진하는 것이 더 큰 문제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!!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따라서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(Recall)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가장 중요한 평가 지표로 설정하였고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프로토타입 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실제로 학습시키기로 결정함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5FE10-647F-12E9-B628-FE8CF1B55E83}"/>
              </a:ext>
            </a:extLst>
          </p:cNvPr>
          <p:cNvSpPr txBox="1"/>
          <p:nvPr/>
        </p:nvSpPr>
        <p:spPr>
          <a:xfrm>
            <a:off x="943902" y="6935308"/>
            <a:ext cx="156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재현률이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더 높은 모델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선택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32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1st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606B58B5-95F8-89C4-9F8A-0E5228338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43" y="4748466"/>
            <a:ext cx="9869714" cy="47270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19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3981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6563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0.99726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0.99711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32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20">
            <a:extLst>
              <a:ext uri="{FF2B5EF4-FFF2-40B4-BE49-F238E27FC236}">
                <a16:creationId xmlns:a16="http://schemas.microsoft.com/office/drawing/2014/main" id="{0DC1CBA3-4DDA-1188-592F-26855B996451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3" name="Object 58">
              <a:extLst>
                <a:ext uri="{FF2B5EF4-FFF2-40B4-BE49-F238E27FC236}">
                  <a16:creationId xmlns:a16="http://schemas.microsoft.com/office/drawing/2014/main" id="{D14BF678-AB4A-417C-DB32-491214F4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05EBEC-384D-2303-3B5E-4ABA9C271B9E}"/>
              </a:ext>
            </a:extLst>
          </p:cNvPr>
          <p:cNvSpPr txBox="1"/>
          <p:nvPr/>
        </p:nvSpPr>
        <p:spPr>
          <a:xfrm>
            <a:off x="7485743" y="759775"/>
            <a:ext cx="329474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2nd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981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1017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395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0.99902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0.99902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pic>
        <p:nvPicPr>
          <p:cNvPr id="6" name="Picture 5" descr="A graph with different colored lines&#10;&#10;자동 생성된 설명">
            <a:extLst>
              <a:ext uri="{FF2B5EF4-FFF2-40B4-BE49-F238E27FC236}">
                <a16:creationId xmlns:a16="http://schemas.microsoft.com/office/drawing/2014/main" id="{1785ACEB-269F-2273-0CF1-9C1901C36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749" y="4621465"/>
            <a:ext cx="9869714" cy="48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985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1013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0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329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0.99901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1.00000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3rd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352AC-E438-A51A-DCFA-2527E9F3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65" y="4585180"/>
            <a:ext cx="9633856" cy="4672640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83E02B96-BF89-64D1-665C-A9C74D01190F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027F2DEC-12B5-0CFF-1735-BB19FFD3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0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986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11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1003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0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87647"/>
              </p:ext>
            </p:extLst>
          </p:nvPr>
        </p:nvGraphicFramePr>
        <p:xfrm>
          <a:off x="8962570" y="2503713"/>
          <a:ext cx="5896137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9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0.99450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0.99455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1.00000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4th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86108-6298-9427-A6AD-C57CC19F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0" y="4630537"/>
            <a:ext cx="9633856" cy="4872211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AACA2011-E953-3ECA-096D-7FBAF6E99074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0B8A2AAD-431A-C047-B227-F61751DB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14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4331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3994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9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35187"/>
              </p:ext>
            </p:extLst>
          </p:nvPr>
        </p:nvGraphicFramePr>
        <p:xfrm>
          <a:off x="8962570" y="2503713"/>
          <a:ext cx="5896137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9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0.99178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0.99144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0.99775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5th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graph with different colored lines&#10;&#10;자동 생성된 설명">
            <a:extLst>
              <a:ext uri="{FF2B5EF4-FFF2-40B4-BE49-F238E27FC236}">
                <a16:creationId xmlns:a16="http://schemas.microsoft.com/office/drawing/2014/main" id="{EAB5F526-CF5E-94C2-C627-CEA392ED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107" y="4635072"/>
            <a:ext cx="9942285" cy="4817783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E63858D0-381C-8AC6-551B-E282238873AF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C1AB33AD-32EB-BA82-FA0C-13C407C2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53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4144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학습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552700"/>
            <a:ext cx="1600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선택된 모델을 실제로 학습시켰음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장의 이미지를 한번에 학습시키고자 하였으나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 드라이브의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에러가 다시 발생하였음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학습할 이미지를 다시 랜덤 추출하여 총 이미지의 수를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장으로 줄였음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최대한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Timeout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영향을 피하기 위해 데이터셋을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개로 나누고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glob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통해 나눠진 이미지들의 경로들을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csv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파일로 저장하고 활용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한번에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장의 이미지를 학습시켜 총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번 반복 학습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(Fitting 1</a:t>
            </a:r>
            <a:r>
              <a:rPr lang="en-US" altLang="ko-KR" sz="2000" baseline="30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~ Fitting 5</a:t>
            </a:r>
            <a:r>
              <a:rPr lang="en-US" altLang="ko-KR" sz="2000" baseline="30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시켰음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매 학습의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Epochs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100,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batch_size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5FE10-647F-12E9-B628-FE8CF1B55E83}"/>
              </a:ext>
            </a:extLst>
          </p:cNvPr>
          <p:cNvSpPr txBox="1"/>
          <p:nvPr/>
        </p:nvSpPr>
        <p:spPr>
          <a:xfrm>
            <a:off x="943902" y="6935308"/>
            <a:ext cx="15697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정확도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0.99178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F1_score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0.99144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i="0" u="none" strike="noStrike" baseline="0" noProof="0" dirty="0" err="1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재현율</a:t>
            </a:r>
            <a:r>
              <a:rPr lang="ko-KR" altLang="en-US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0.99775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최종 모델이 완성되었음</a:t>
            </a:r>
            <a:endParaRPr lang="en-US" altLang="ko-KR" sz="2800" i="0" u="none" strike="noStrike" baseline="0" noProof="0" dirty="0">
              <a:solidFill>
                <a:srgbClr val="00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>
              <a:solidFill>
                <a:srgbClr val="00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그러나 훌륭한 지표와는 별개로 실제 영상을 입력해주자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Real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 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Fake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제대로 구분하지 못하는 모습을 보임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8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새로운 모델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설계하고 재 학습시켜야 함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667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64028" y="1939060"/>
            <a:ext cx="40204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682172" y="4769346"/>
            <a:ext cx="40023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53F01-0225-7E33-EED6-777C5A70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165" y="578304"/>
            <a:ext cx="9679667" cy="91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E7E4835-C8E6-8806-E278-00F668501E3C}"/>
              </a:ext>
            </a:extLst>
          </p:cNvPr>
          <p:cNvSpPr txBox="1"/>
          <p:nvPr/>
        </p:nvSpPr>
        <p:spPr>
          <a:xfrm>
            <a:off x="609600" y="1920917"/>
            <a:ext cx="398417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070935" y="5064341"/>
            <a:ext cx="2579055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256*256*3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 err="1">
                <a:latin typeface="한컴 윤고딕 240" panose="02020603020101020101" pitchFamily="18" charset="-127"/>
                <a:ea typeface="한컴 윤고딕 240"/>
              </a:rPr>
              <a:t>Cropped_Face</a:t>
            </a: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(color)</a:t>
            </a:r>
            <a:endParaRPr lang="en-US" b="1" dirty="0">
              <a:latin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445506" y="5136912"/>
            <a:ext cx="314148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VGG16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(14714688 params)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4728004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6459362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7812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9152393" y="3844925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Flatten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13418432" y="4342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C6B456A-4361-3F4A-AD4E-E5F1FEE8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417789" y="3156591"/>
            <a:ext cx="1837418" cy="10640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598803-E8F2-9F23-B91D-768ED83F339F}"/>
              </a:ext>
            </a:extLst>
          </p:cNvPr>
          <p:cNvSpPr txBox="1"/>
          <p:nvPr/>
        </p:nvSpPr>
        <p:spPr>
          <a:xfrm>
            <a:off x="14249905" y="4817596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(256)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9662860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986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1818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(1)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286172" y="759775"/>
            <a:ext cx="416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9C2C-DD8E-9B8E-921B-1760D2065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029" y="2505529"/>
            <a:ext cx="2590800" cy="26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93651" y="679968"/>
            <a:ext cx="6171429" cy="1749169"/>
            <a:chOff x="793651" y="679968"/>
            <a:chExt cx="6171429" cy="174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51" y="679968"/>
              <a:ext cx="6171429" cy="17491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0000" y="679968"/>
            <a:ext cx="6171429" cy="3020488"/>
            <a:chOff x="10000000" y="679968"/>
            <a:chExt cx="6171429" cy="302048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0000" y="679968"/>
              <a:ext cx="6171429" cy="30204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69841" y="3441821"/>
            <a:ext cx="6171429" cy="2273252"/>
            <a:chOff x="2869841" y="3441821"/>
            <a:chExt cx="6171429" cy="22732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9841" y="3441821"/>
              <a:ext cx="6171429" cy="22732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57143" y="6920624"/>
            <a:ext cx="6171429" cy="2168771"/>
            <a:chOff x="1657143" y="6920624"/>
            <a:chExt cx="6171429" cy="21687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143" y="6920624"/>
              <a:ext cx="6171429" cy="21687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124728" y="8640004"/>
            <a:ext cx="6171429" cy="1279734"/>
            <a:chOff x="11124728" y="8640004"/>
            <a:chExt cx="6171429" cy="127973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4728" y="8640004"/>
              <a:ext cx="6171429" cy="12797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660317" y="6234028"/>
            <a:ext cx="6171429" cy="2063046"/>
            <a:chOff x="8660317" y="6234028"/>
            <a:chExt cx="6171429" cy="20630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0317" y="6234028"/>
              <a:ext cx="6171429" cy="206304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596825" y="4317444"/>
            <a:ext cx="6171429" cy="1232550"/>
            <a:chOff x="10596825" y="4317444"/>
            <a:chExt cx="6171429" cy="12325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6825" y="4317444"/>
              <a:ext cx="6171429" cy="12325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EAD51D-B5E5-7640-49D2-FA883B331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053" y="1172245"/>
            <a:ext cx="6391275" cy="299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9DDCE5-A047-C872-C095-23BB5A72B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1245" y="2201269"/>
            <a:ext cx="7296150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900E0B-7F3C-D394-56B4-AE23755B1E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7454" y="5047391"/>
            <a:ext cx="7086600" cy="1743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770F01-D359-D8BB-0A12-6099C43E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583" y="3214830"/>
            <a:ext cx="11896725" cy="2219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66E3B7-83A9-C338-07C6-1DE6C34A2D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2881" y="7376563"/>
            <a:ext cx="6943725" cy="2543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AA6809-894C-58F9-7B90-5A9D909A05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3979" y="523244"/>
            <a:ext cx="7772400" cy="2590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FBA94D-F2A4-8FAC-24AA-608517AD58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5529" y="6164473"/>
            <a:ext cx="6562725" cy="28575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C308B-FFC9-228D-A9A8-8124E0AE3D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1176" y="7456475"/>
            <a:ext cx="6362700" cy="22955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8701C4C-EE00-9ED9-0C75-DCB1AF9D23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892" y="4280806"/>
            <a:ext cx="5657850" cy="2476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9F5EDA-4930-2655-BD68-EF6A648C45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12561" y="3895657"/>
            <a:ext cx="8448675" cy="1981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FFEE40-C51F-1E62-FF34-10DB8FD919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27866" y="1198816"/>
            <a:ext cx="10258425" cy="2590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41E8BAD-5296-DC78-69C5-78D4756E81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1726" y="1172245"/>
            <a:ext cx="7629534" cy="7629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64028" y="1939060"/>
            <a:ext cx="40204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682172" y="4769346"/>
            <a:ext cx="40023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screenshot of a computer&#10;&#10;자동 생성된 설명">
            <a:extLst>
              <a:ext uri="{FF2B5EF4-FFF2-40B4-BE49-F238E27FC236}">
                <a16:creationId xmlns:a16="http://schemas.microsoft.com/office/drawing/2014/main" id="{A431AD0C-043E-47B4-977C-A477E091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87" y="772886"/>
            <a:ext cx="11283495" cy="87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98417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070935" y="5136913"/>
            <a:ext cx="257905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224*224*3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(color)</a:t>
            </a:r>
            <a:endParaRPr lang="en-US" b="1" dirty="0">
              <a:latin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445506" y="5136912"/>
            <a:ext cx="314148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RESNET50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(23587712 params)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1843290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6459362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7812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12112146" y="4342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5617003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42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2674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(256)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286172" y="759775"/>
            <a:ext cx="416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9C2C-DD8E-9B8E-921B-1760D2065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029" y="2505529"/>
            <a:ext cx="2590800" cy="268151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573FB-2363-09DF-070E-0C00677934A9}"/>
              </a:ext>
            </a:extLst>
          </p:cNvPr>
          <p:cNvGrpSpPr/>
          <p:nvPr/>
        </p:nvGrpSpPr>
        <p:grpSpPr>
          <a:xfrm>
            <a:off x="8626023" y="2260824"/>
            <a:ext cx="2886529" cy="4153527"/>
            <a:chOff x="8317594" y="2442253"/>
            <a:chExt cx="2886529" cy="41535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3A443-5294-BEF2-BC63-5213FA3F30FF}"/>
                </a:ext>
              </a:extLst>
            </p:cNvPr>
            <p:cNvSpPr txBox="1"/>
            <p:nvPr/>
          </p:nvSpPr>
          <p:spPr>
            <a:xfrm>
              <a:off x="8890504" y="5826339"/>
              <a:ext cx="21617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한컴 윤고딕 240" panose="02020603020101020101" pitchFamily="18" charset="-127"/>
                  <a:ea typeface="한컴 윤고딕 240"/>
                </a:rPr>
                <a:t>Conv2D (64)</a:t>
              </a:r>
              <a:endParaRPr lang="en-US" b="1" dirty="0">
                <a:latin typeface="한컴 윤고딕 240" panose="02020603020101020101" pitchFamily="18" charset="-127"/>
                <a:ea typeface="한컴 윤고딕 240"/>
              </a:endParaRPr>
            </a:p>
            <a:p>
              <a:pPr algn="ctr"/>
              <a:endParaRPr lang="en-US" altLang="ko-KR" sz="1000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7B417A-375D-43F8-95B5-9F947212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7594" y="2442253"/>
              <a:ext cx="2886529" cy="340677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0BA4881-D4FD-8C31-0487-F675C1C08596}"/>
              </a:ext>
            </a:extLst>
          </p:cNvPr>
          <p:cNvSpPr txBox="1"/>
          <p:nvPr/>
        </p:nvSpPr>
        <p:spPr>
          <a:xfrm>
            <a:off x="13952359" y="4683339"/>
            <a:ext cx="2560913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 err="1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/>
                <a:cs typeface="+mn-lt"/>
              </a:rPr>
              <a:t>GlobalAverage</a:t>
            </a:r>
            <a:endParaRPr lang="en-US" b="1" dirty="0">
              <a:solidFill>
                <a:srgbClr val="000000"/>
              </a:solidFill>
              <a:latin typeface="한컴 윤고딕 240" panose="02020603020101020101" pitchFamily="18" charset="-127"/>
              <a:ea typeface="한컴 윤고딕 240"/>
              <a:cs typeface="+mn-lt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  <a:cs typeface="Calibri"/>
              </a:rPr>
              <a:t>Pooling2D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2D074A3A-232B-FB3D-79E2-3C0FCAF5EDB5}"/>
              </a:ext>
            </a:extLst>
          </p:cNvPr>
          <p:cNvCxnSpPr>
            <a:cxnSpLocks/>
          </p:cNvCxnSpPr>
          <p:nvPr/>
        </p:nvCxnSpPr>
        <p:spPr>
          <a:xfrm>
            <a:off x="8737573" y="7771246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F60E3B6-1D2D-53C5-EEED-3C7F606E2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063502" y="7129875"/>
            <a:ext cx="1837418" cy="10640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76C252-E3FB-679B-A555-1F7999771B9E}"/>
              </a:ext>
            </a:extLst>
          </p:cNvPr>
          <p:cNvSpPr txBox="1"/>
          <p:nvPr/>
        </p:nvSpPr>
        <p:spPr>
          <a:xfrm>
            <a:off x="9895618" y="8790880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(128)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E63B984-7EB2-5CC0-9BEE-5D9D7E961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5079" y="3815897"/>
            <a:ext cx="3648075" cy="819150"/>
          </a:xfrm>
          <a:prstGeom prst="rect">
            <a:avLst/>
          </a:prstGeom>
        </p:spPr>
      </p:pic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ECA3D57B-6C03-C935-E67B-211A9B027B46}"/>
              </a:ext>
            </a:extLst>
          </p:cNvPr>
          <p:cNvCxnSpPr>
            <a:cxnSpLocks/>
          </p:cNvCxnSpPr>
          <p:nvPr/>
        </p:nvCxnSpPr>
        <p:spPr>
          <a:xfrm>
            <a:off x="12620143" y="7771245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7332FB-E47C-F16C-9F5B-F872A85A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946073" y="7129874"/>
            <a:ext cx="1837418" cy="106407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B8A86E-E191-14B3-69BF-84F83D87D2FC}"/>
              </a:ext>
            </a:extLst>
          </p:cNvPr>
          <p:cNvSpPr txBox="1"/>
          <p:nvPr/>
        </p:nvSpPr>
        <p:spPr>
          <a:xfrm>
            <a:off x="13778189" y="8790879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한컴 윤고딕 240" panose="02020603020101020101" pitchFamily="18" charset="-127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Dense</a:t>
            </a:r>
            <a:endParaRPr lang="en-US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/>
              </a:rPr>
              <a:t>(1)</a:t>
            </a:r>
            <a:endParaRPr lang="en-US" b="1" dirty="0">
              <a:latin typeface="한컴 윤고딕 240" panose="02020603020101020101" pitchFamily="18" charset="-127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1939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922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재설계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43902" y="2132024"/>
            <a:ext cx="160020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모델의 정확도를 높이기 위해 이번에는 전이학습을 시도함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New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은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PlayData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실습에서 몇 번 활용해 보았던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VGG16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모델을 기반으로 모델을 설계함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New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Resnet50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이라는 새로운 모델을 기반으로 모델을 설계하였음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앞선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모델들과의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대표적인 차이점은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input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이미지를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채널 컬러 이미지로 사용했다는 점임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특히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New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경우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기존의 학습 이미지를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resize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할 뿐만 아니라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mediapipe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face detector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이용해 얼굴부분을 잘라서 학습에 이용함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모델 모두 마지막에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Sigmoid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활성함수를 취하며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(1,)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형태의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numpy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array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출력으로 내보냄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출력 예시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: [[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영상이 가짜일 확률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]]</a:t>
            </a:r>
          </a:p>
          <a:p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18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A629D-947B-4750-D86C-F61EB4236710}"/>
              </a:ext>
            </a:extLst>
          </p:cNvPr>
          <p:cNvSpPr txBox="1"/>
          <p:nvPr/>
        </p:nvSpPr>
        <p:spPr>
          <a:xfrm>
            <a:off x="12311743" y="759775"/>
            <a:ext cx="427445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5018314" y="759775"/>
            <a:ext cx="427445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Model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 1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C2ADD1-A341-A1D7-9F3D-139FFE19C792}"/>
              </a:ext>
            </a:extLst>
          </p:cNvPr>
          <p:cNvGraphicFramePr>
            <a:graphicFrameLocks noGrp="1"/>
          </p:cNvGraphicFramePr>
          <p:nvPr/>
        </p:nvGraphicFramePr>
        <p:xfrm>
          <a:off x="4190999" y="1923142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0.99726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0.99711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89AE81-E201-E2EE-511E-B2E2EC1C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84796"/>
              </p:ext>
            </p:extLst>
          </p:nvPr>
        </p:nvGraphicFramePr>
        <p:xfrm>
          <a:off x="11502570" y="1923141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0.90750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0.91169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0.95025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93389BE-1D9E-5F82-65F3-BAF8D96B5021}"/>
              </a:ext>
            </a:extLst>
          </p:cNvPr>
          <p:cNvGrpSpPr/>
          <p:nvPr/>
        </p:nvGrpSpPr>
        <p:grpSpPr>
          <a:xfrm>
            <a:off x="3781649" y="4134757"/>
            <a:ext cx="6715131" cy="5156201"/>
            <a:chOff x="3781649" y="4134757"/>
            <a:chExt cx="6715131" cy="5156201"/>
          </a:xfrm>
        </p:grpSpPr>
        <p:pic>
          <p:nvPicPr>
            <p:cNvPr id="27" name="Picture 26" descr="A blue squares with white text&#10;&#10;자동 생성된 설명">
              <a:extLst>
                <a:ext uri="{FF2B5EF4-FFF2-40B4-BE49-F238E27FC236}">
                  <a16:creationId xmlns:a16="http://schemas.microsoft.com/office/drawing/2014/main" id="{13A555AE-4C2B-B93B-3E86-2BA900A0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5F414F-3539-5B89-C06F-61C53B23ED97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794A41-3A63-70F6-5929-293C97F22E1F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19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48BC8-31F7-3076-0C6A-2E3AD2E86D95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3981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EAD898-975A-E280-CD94-D651F5B29381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55BC6F-216B-E64C-B25D-1D71CB733110}"/>
              </a:ext>
            </a:extLst>
          </p:cNvPr>
          <p:cNvGrpSpPr/>
          <p:nvPr/>
        </p:nvGrpSpPr>
        <p:grpSpPr>
          <a:xfrm>
            <a:off x="10970756" y="3953329"/>
            <a:ext cx="6969131" cy="5337629"/>
            <a:chOff x="10970756" y="3953329"/>
            <a:chExt cx="6969131" cy="5337629"/>
          </a:xfrm>
        </p:grpSpPr>
        <p:pic>
          <p:nvPicPr>
            <p:cNvPr id="26" name="Picture 25" descr="A blue squares with white text&#10;&#10;자동 생성된 설명">
              <a:extLst>
                <a:ext uri="{FF2B5EF4-FFF2-40B4-BE49-F238E27FC236}">
                  <a16:creationId xmlns:a16="http://schemas.microsoft.com/office/drawing/2014/main" id="{CD4524E3-F035-51EB-3C5C-A4A950FD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0756" y="3953329"/>
              <a:ext cx="6969131" cy="53376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605517-773B-3EAF-89E1-2EF3610F1149}"/>
                </a:ext>
              </a:extLst>
            </p:cNvPr>
            <p:cNvSpPr txBox="1"/>
            <p:nvPr/>
          </p:nvSpPr>
          <p:spPr>
            <a:xfrm>
              <a:off x="14978740" y="5041486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27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C4B0A8-ED74-7AB7-2575-3560802FA5FC}"/>
                </a:ext>
              </a:extLst>
            </p:cNvPr>
            <p:cNvSpPr txBox="1"/>
            <p:nvPr/>
          </p:nvSpPr>
          <p:spPr>
            <a:xfrm>
              <a:off x="11985170" y="5041487"/>
              <a:ext cx="2242458" cy="769441"/>
            </a:xfrm>
            <a:prstGeom prst="rect">
              <a:avLst/>
            </a:prstGeom>
            <a:solidFill>
              <a:srgbClr val="09499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172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6C2408-3D41-B138-4E64-208CBF46529B}"/>
                </a:ext>
              </a:extLst>
            </p:cNvPr>
            <p:cNvSpPr txBox="1"/>
            <p:nvPr/>
          </p:nvSpPr>
          <p:spPr>
            <a:xfrm>
              <a:off x="14978741" y="7400059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191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8BD5CC-6759-CD2E-FC58-9F7C19BAC33D}"/>
                </a:ext>
              </a:extLst>
            </p:cNvPr>
            <p:cNvSpPr txBox="1"/>
            <p:nvPr/>
          </p:nvSpPr>
          <p:spPr>
            <a:xfrm>
              <a:off x="11985168" y="7400056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77939A-3BF4-27F4-B7C4-5C5D73939C83}"/>
              </a:ext>
            </a:extLst>
          </p:cNvPr>
          <p:cNvSpPr txBox="1"/>
          <p:nvPr/>
        </p:nvSpPr>
        <p:spPr>
          <a:xfrm>
            <a:off x="537028" y="1920917"/>
            <a:ext cx="365759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3-a.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  <a:p>
            <a:pPr algn="ctr"/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설계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</p:spTree>
    <p:extLst>
      <p:ext uri="{BB962C8B-B14F-4D97-AF65-F5344CB8AC3E}">
        <p14:creationId xmlns:p14="http://schemas.microsoft.com/office/powerpoint/2010/main" val="26805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922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</a:t>
            </a:r>
            <a:r>
              <a:rPr lang="ko-KR" altLang="en-US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재선택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933700"/>
            <a:ext cx="160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설계가 완료된 두 새로운 모델을 평가하였음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이번에도 앞선 선택때와 마찬가지로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(Recall)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가장 중요한 지표로 선택함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5FE10-647F-12E9-B628-FE8CF1B55E83}"/>
              </a:ext>
            </a:extLst>
          </p:cNvPr>
          <p:cNvSpPr txBox="1"/>
          <p:nvPr/>
        </p:nvSpPr>
        <p:spPr>
          <a:xfrm>
            <a:off x="943902" y="5468489"/>
            <a:ext cx="1569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재현률이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더 높은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New 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</a:t>
            </a:r>
            <a:r>
              <a:rPr lang="ko-KR" altLang="en-US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선택</a:t>
            </a:r>
            <a:r>
              <a:rPr lang="en-US" altLang="ko-KR" sz="28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  <a:endParaRPr lang="ko-KR" altLang="en-US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28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6669313" y="759775"/>
            <a:ext cx="494574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1st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606B58B5-95F8-89C4-9F8A-0E522833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43" y="4748466"/>
            <a:ext cx="9869714" cy="47270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19</a:t>
              </a:r>
              <a:endParaRPr lang="en-US" b="1" dirty="0">
                <a:latin typeface="한컴 윤고딕 240" panose="0202060302010102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3981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/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0.99726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0.99711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0.99900</a:t>
                      </a:r>
                      <a:endParaRPr lang="en-US" sz="24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262CFA-DED0-3801-6BDD-A0F24FF7CA2A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3" name="그룹 1020">
            <a:extLst>
              <a:ext uri="{FF2B5EF4-FFF2-40B4-BE49-F238E27FC236}">
                <a16:creationId xmlns:a16="http://schemas.microsoft.com/office/drawing/2014/main" id="{6C0294D5-B709-24FB-79E1-24094F5630CB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C7DA4198-180C-C38A-4C97-64BCEA91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2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E05EBEC-384D-2303-3B5E-4ABA9C271B9E}"/>
              </a:ext>
            </a:extLst>
          </p:cNvPr>
          <p:cNvSpPr txBox="1"/>
          <p:nvPr/>
        </p:nvSpPr>
        <p:spPr>
          <a:xfrm>
            <a:off x="6433457" y="759775"/>
            <a:ext cx="541745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2nd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2012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1980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6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63291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한컴 윤고딕 240" panose="02020603020101020101" pitchFamily="18" charset="-127"/>
                        </a:rPr>
                        <a:t>0.99800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0.99798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0.99698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19F85A83-EB5B-0F71-ED9E-48697820C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06" y="4576947"/>
            <a:ext cx="10196285" cy="5251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E86CAD-78B3-A1AC-9219-EF06BF643612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/>
              </a:rPr>
              <a:t>4-a. New 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b="1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3" name="그룹 1020">
            <a:extLst>
              <a:ext uri="{FF2B5EF4-FFF2-40B4-BE49-F238E27FC236}">
                <a16:creationId xmlns:a16="http://schemas.microsoft.com/office/drawing/2014/main" id="{3C36DC97-D598-7AC2-3509-35A792C3FFDD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5" name="Object 58">
              <a:extLst>
                <a:ext uri="{FF2B5EF4-FFF2-40B4-BE49-F238E27FC236}">
                  <a16:creationId xmlns:a16="http://schemas.microsoft.com/office/drawing/2014/main" id="{FBAD277F-AE87-06D1-331E-E30559E01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04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1783</a:t>
              </a:r>
              <a:endParaRPr lang="en-US" altLang="ko-KR" b="1" dirty="0">
                <a:solidFill>
                  <a:srgbClr val="FFFFFF"/>
                </a:solidFill>
                <a:latin typeface="한컴 윤고딕 240" panose="0202060302010102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한컴 윤고딕 240" panose="02020603020101020101" pitchFamily="18" charset="-127"/>
                  <a:ea typeface="한컴 윤고딕 250"/>
                </a:rPr>
                <a:t>1773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한컴 윤고딕 240" panose="02020603020101020101" pitchFamily="18" charset="-127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1563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err="1">
                          <a:latin typeface="한컴 윤고딕 240" panose="02020603020101020101" pitchFamily="18" charset="-127"/>
                        </a:rPr>
                        <a:t>Accuracy</a:t>
                      </a:r>
                      <a:endParaRPr lang="ko-KR" altLang="en-US" sz="2800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한컴 윤고딕 240" panose="02020603020101020101" pitchFamily="18" charset="-127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한컴 윤고딕 240" panose="02020603020101020101" pitchFamily="18" charset="-127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0.99888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0.99887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한컴 윤고딕 240" panose="02020603020101020101" pitchFamily="18" charset="-127"/>
                        </a:rPr>
                        <a:t>0.99775</a:t>
                      </a:r>
                      <a:endParaRPr lang="en-US" dirty="0">
                        <a:latin typeface="한컴 윤고딕 240" panose="02020603020101020101" pitchFamily="18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6778170" y="759775"/>
            <a:ext cx="47461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New </a:t>
            </a:r>
            <a:r>
              <a:rPr lang="ko-KR" altLang="en-US" sz="4400" b="1" dirty="0" err="1">
                <a:latin typeface="한컴 윤고딕 240" panose="02020603020101020101" pitchFamily="18" charset="-127"/>
                <a:ea typeface="한컴 윤고딕 250"/>
              </a:rPr>
              <a:t>Fitting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50"/>
              </a:rPr>
              <a:t> 3rd</a:t>
            </a:r>
            <a:endParaRPr lang="ko-KR" altLang="en-US" sz="44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352AC-E438-A51A-DCFA-2527E9F3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65" y="4585180"/>
            <a:ext cx="9633856" cy="4672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62E9D-E80E-83D1-B772-F16D4D6BB0ED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dirty="0">
                <a:latin typeface="한컴 윤고딕 240" panose="02020603020101020101" pitchFamily="18" charset="-127"/>
                <a:ea typeface="한컴 윤고딕 250"/>
              </a:rPr>
              <a:t>4-a. New </a:t>
            </a:r>
            <a:r>
              <a:rPr lang="ko-KR" altLang="en-US" sz="3200" dirty="0">
                <a:latin typeface="한컴 윤고딕 240" panose="02020603020101020101" pitchFamily="18" charset="-127"/>
                <a:ea typeface="한컴 윤고딕 250"/>
              </a:rPr>
              <a:t>모델 학습</a:t>
            </a:r>
            <a:endParaRPr lang="en-US" altLang="ko-KR" sz="3200" dirty="0">
              <a:latin typeface="한컴 윤고딕 240" panose="02020603020101020101" pitchFamily="18" charset="-127"/>
              <a:ea typeface="한컴 윤고딕 250"/>
            </a:endParaRPr>
          </a:p>
        </p:txBody>
      </p:sp>
      <p:grpSp>
        <p:nvGrpSpPr>
          <p:cNvPr id="2" name="그룹 1020">
            <a:extLst>
              <a:ext uri="{FF2B5EF4-FFF2-40B4-BE49-F238E27FC236}">
                <a16:creationId xmlns:a16="http://schemas.microsoft.com/office/drawing/2014/main" id="{09B08F2C-5F3C-DD31-0A32-D19C2F32003C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880161AD-5E5A-7587-1220-AB9144D3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62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922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모델 </a:t>
            </a:r>
            <a:r>
              <a:rPr lang="ko-KR" altLang="en-US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재학습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2552700"/>
            <a:ext cx="1600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새로운 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New 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모델을 학습시키기 위해 기존 데이터들을 </a:t>
            </a:r>
            <a:r>
              <a:rPr lang="en-US" altLang="ko-KR" sz="2000" dirty="0" err="1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mediapipe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face detector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얼굴을 잘라야 했음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이미 개발 일정이 미루어진 상태에서 추가적인 작업을 해야 하는 상황이라 학습용 이미지 전체를 사용하지 못했음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장중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장만 학습에 사용함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한번에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40,000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장을 학습시키면서 총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번 반복학습 진행하였음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Epochs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100,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학습의 시간을 빠르게 하기 위해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batch_size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는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160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으로 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5FE10-647F-12E9-B628-FE8CF1B55E83}"/>
              </a:ext>
            </a:extLst>
          </p:cNvPr>
          <p:cNvSpPr txBox="1"/>
          <p:nvPr/>
        </p:nvSpPr>
        <p:spPr>
          <a:xfrm>
            <a:off x="943902" y="6438900"/>
            <a:ext cx="1569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정확도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0.99888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F1_score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0.99887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i="0" u="none" strike="noStrike" baseline="0" noProof="0" dirty="0" err="1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재현율</a:t>
            </a:r>
            <a:r>
              <a:rPr lang="ko-KR" altLang="en-US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800" i="0" u="none" strike="noStrike" baseline="0" noProof="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0.99775</a:t>
            </a:r>
            <a:r>
              <a:rPr lang="en-US" altLang="ko-KR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i="0" u="none" strike="noStrike" baseline="0" noProof="0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최종 모델이 완성되었음</a:t>
            </a:r>
            <a:endParaRPr lang="en-US" altLang="ko-KR" sz="2800" i="0" u="none" strike="noStrike" baseline="0" noProof="0" dirty="0">
              <a:solidFill>
                <a:srgbClr val="00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>
              <a:solidFill>
                <a:srgbClr val="00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다행스럽게도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이번에는 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 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Fake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제대로 구분하는 모습을 보임</a:t>
            </a:r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98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5871027" y="560204"/>
            <a:ext cx="89915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Model Explain </a:t>
            </a:r>
          </a:p>
          <a:p>
            <a:pPr algn="ctr"/>
            <a:r>
              <a:rPr lang="en-US" altLang="ko-KR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By Occlusion Sensitivity</a:t>
            </a:r>
            <a:endParaRPr lang="en-US" altLang="ko-KR" sz="4400" dirty="0">
              <a:latin typeface="한컴 윤고딕 2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4-a. New </a:t>
            </a:r>
            <a:r>
              <a:rPr lang="ko-KR" altLang="en-US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학습</a:t>
            </a:r>
            <a:endParaRPr lang="en-US" altLang="ko-KR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1" name="Picture 10" descr="A close-up of a person&amp;#39;s face&#10;&#10;자동 생성된 설명">
            <a:extLst>
              <a:ext uri="{FF2B5EF4-FFF2-40B4-BE49-F238E27FC236}">
                <a16:creationId xmlns:a16="http://schemas.microsoft.com/office/drawing/2014/main" id="{10DA1984-4B46-08EA-0315-E7BC11B9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6211801"/>
            <a:ext cx="15530285" cy="3052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59010-48F9-0144-76D1-21DC1E76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0" y="2410872"/>
            <a:ext cx="15512142" cy="3052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F767C2-9994-33BA-D8A1-E079F4C48943}"/>
              </a:ext>
            </a:extLst>
          </p:cNvPr>
          <p:cNvSpPr txBox="1"/>
          <p:nvPr/>
        </p:nvSpPr>
        <p:spPr>
          <a:xfrm>
            <a:off x="8048170" y="5458773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Full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IMG</a:t>
            </a:r>
            <a:endParaRPr lang="en" altLang="ko-KR" sz="2100" dirty="0">
              <a:solidFill>
                <a:srgbClr val="1F1F1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8048169" y="9468343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Cropped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IMG</a:t>
            </a:r>
            <a:endParaRPr lang="en" altLang="ko-KR" sz="2100" dirty="0">
              <a:solidFill>
                <a:srgbClr val="1F1F1F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" name="그룹 1020">
            <a:extLst>
              <a:ext uri="{FF2B5EF4-FFF2-40B4-BE49-F238E27FC236}">
                <a16:creationId xmlns:a16="http://schemas.microsoft.com/office/drawing/2014/main" id="{171187AB-CA5C-7FF8-C734-E1831ACC3962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3" name="Object 58">
              <a:extLst>
                <a:ext uri="{FF2B5EF4-FFF2-40B4-BE49-F238E27FC236}">
                  <a16:creationId xmlns:a16="http://schemas.microsoft.com/office/drawing/2014/main" id="{AF14F949-078C-7FD6-2D04-5941C9A2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47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EB1546-5556-8663-157C-F682E2DAA861}"/>
              </a:ext>
            </a:extLst>
          </p:cNvPr>
          <p:cNvSpPr txBox="1"/>
          <p:nvPr/>
        </p:nvSpPr>
        <p:spPr>
          <a:xfrm>
            <a:off x="957349" y="2228307"/>
            <a:ext cx="118208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딥페이크를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다양한 분야에서 악용하는 사례가 늘어나고 있음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가짜 음란물 생성 및 유포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</a:p>
          <a:p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금전적 사기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저작권 침해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정치적 악용 등 그 종류가 다양함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방송통신심의위원회의 국내 ‘</a:t>
            </a:r>
            <a:r>
              <a:rPr lang="ko-KR" altLang="en-US" sz="200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성적 허위 영상물 차단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·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삭제 시정 요구 </a:t>
            </a:r>
            <a:r>
              <a:rPr lang="ko-KR" altLang="en-US" sz="200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사례’는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200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2020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(1~12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473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건에서 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2023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년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(1~11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 5,996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건으로 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</a:t>
            </a:r>
            <a:r>
              <a:rPr lang="ko-KR" altLang="en-US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 이상 증가</a:t>
            </a:r>
            <a:r>
              <a:rPr lang="en-US" altLang="ko-KR" sz="200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금년 </a:t>
            </a:r>
            <a:r>
              <a:rPr lang="en-US" altLang="ko-KR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월에는 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홍콩의 한 금융회사 직원이 </a:t>
            </a:r>
            <a:r>
              <a:rPr lang="ko-KR" altLang="en-US" sz="2000" i="0" dirty="0" err="1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딥페이크로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재현된 가짜 최고재무책임자</a:t>
            </a:r>
            <a:r>
              <a:rPr lang="en-US" altLang="ko-KR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(CFO)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와의 화상회의에 속아 </a:t>
            </a:r>
            <a:endParaRPr lang="en-US" altLang="ko-KR" sz="2000" i="0" dirty="0">
              <a:solidFill>
                <a:srgbClr val="1E1E1E"/>
              </a:solidFill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거액의 돈</a:t>
            </a:r>
            <a:r>
              <a:rPr lang="en-US" altLang="ko-KR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약 </a:t>
            </a:r>
            <a:r>
              <a:rPr lang="en-US" altLang="ko-KR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340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억</a:t>
            </a:r>
            <a:r>
              <a:rPr lang="en-US" altLang="ko-KR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)</a:t>
            </a:r>
            <a:r>
              <a:rPr lang="ko-KR" altLang="en-US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날린 사건이 발생</a:t>
            </a:r>
            <a:r>
              <a:rPr lang="en-US" altLang="ko-KR" sz="2000" i="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rgbClr val="1E1E1E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시간이 지날 수록 더 강력해지는 </a:t>
            </a:r>
            <a:r>
              <a:rPr lang="ko-KR" altLang="en-US" sz="20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기술과 그 악용 사례에 대한 대비책의 필요가 절실해지고 있음</a:t>
            </a:r>
            <a:endParaRPr lang="en-US" altLang="ko-KR" sz="2000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687399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늘어나는 </a:t>
            </a:r>
            <a:r>
              <a:rPr lang="ko-KR" altLang="en-US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관련 범죄</a:t>
            </a:r>
            <a:endParaRPr lang="en-US" altLang="ko-KR" sz="440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14400" y="6315714"/>
            <a:ext cx="1531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제작 모델의 </a:t>
            </a:r>
            <a:r>
              <a:rPr lang="ko-KR" altLang="en-US" sz="200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판별자</a:t>
            </a:r>
            <a:r>
              <a:rPr lang="en-US" altLang="ko-KR" sz="200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(Discriminator)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보다 더 뛰어난 모델을 만들어 낸다면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endParaRPr lang="en-US" altLang="ko-KR" sz="2000" i="0" dirty="0"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i="0" dirty="0" err="1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영상을 찾아낼 수 있지 않을까</a:t>
            </a:r>
            <a:r>
              <a:rPr lang="en-US" altLang="ko-KR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? </a:t>
            </a:r>
            <a:r>
              <a:rPr lang="ko-KR" altLang="en-US" sz="2000" i="0" dirty="0">
                <a:effectLst/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하는 아이디어를 떠올림</a:t>
            </a:r>
            <a:endParaRPr lang="en-US" altLang="ko-KR" sz="2000" i="0" dirty="0">
              <a:effectLst/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6CF88-AD99-78DA-8B6D-441E701B5D75}"/>
              </a:ext>
            </a:extLst>
          </p:cNvPr>
          <p:cNvSpPr txBox="1"/>
          <p:nvPr/>
        </p:nvSpPr>
        <p:spPr>
          <a:xfrm>
            <a:off x="914400" y="8286786"/>
            <a:ext cx="1501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영상들과 실제 영상들을 학습시켜 </a:t>
            </a:r>
            <a:r>
              <a:rPr lang="ko-KR" altLang="en-US" sz="2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딥페이크를</a:t>
            </a:r>
            <a:r>
              <a:rPr lang="ko-KR" altLang="en-US" sz="2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간파하는 모델을 만들어 보기로 결정</a:t>
            </a:r>
            <a:r>
              <a:rPr lang="en-US" altLang="ko-KR" sz="2400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2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6328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설명 가능한 딥러닝</a:t>
            </a:r>
            <a:r>
              <a:rPr lang="en-US" altLang="ko-KR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(XAI)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25973" y="2228307"/>
            <a:ext cx="1600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학습한 모델이 실제로 이미지의 어느 부분을 기준으로 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Real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 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Fake</a:t>
            </a:r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판별하는지 의문점이 생겼음</a:t>
            </a:r>
            <a:r>
              <a:rPr lang="en-US" altLang="ko-KR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PlayData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실습에서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사용헀던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Gradient Cam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사용하여 확인하려고 했지만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VGG16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모델의 내부 레이어간 입출력 오류로 실패함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또다른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XAI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인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Occlusion Sensitivity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를 사용하여 모델이 어느 부분을 중요하게 보는지 확인함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Occlusion Sensitivity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는 모델에게 원본 이미지의 특정부분을 마스크로 가려서 여러 번 결과를 추론하게 한 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모델의 출력에 미치는 영향을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측정하여 해당 부분의 중요성을 파악하는 기술임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윗줄은 얼굴을 자르지 않은 전체 이미지에서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아랫줄은 얼굴만을 자른 이미지에서 모델이 중요하게 보는 부분을 보여줌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출력 결과를 더욱 깔끔하게 확인하기 위해서 마스크의 크기를 담당하는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patch_size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는 윗줄은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20,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아랫줄은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50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으로 진행하였음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5FE10-647F-12E9-B628-FE8CF1B55E83}"/>
              </a:ext>
            </a:extLst>
          </p:cNvPr>
          <p:cNvSpPr txBox="1"/>
          <p:nvPr/>
        </p:nvSpPr>
        <p:spPr>
          <a:xfrm>
            <a:off x="943902" y="7082559"/>
            <a:ext cx="15697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전신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사진의 경우 모델이 사람의 </a:t>
            </a:r>
            <a:r>
              <a:rPr lang="ko-KR" altLang="en-US" sz="28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얼굴 부분을 기준으로 이미지를 판별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 내는 것을 확인할 수 있음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8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얼굴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사진의 경우 정확하지는 않지만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코를 주변으로 이미지를 판별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해 내는 것 처럼 보임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8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사람이 보기에 부자연스럽게 보이는 안면 라인을 기준으로 판별할 것이라는 예상을 깸</a:t>
            </a:r>
            <a:r>
              <a:rPr lang="en-US" altLang="ko-KR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8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45">
            <a:extLst>
              <a:ext uri="{FF2B5EF4-FFF2-40B4-BE49-F238E27FC236}">
                <a16:creationId xmlns:a16="http://schemas.microsoft.com/office/drawing/2014/main" id="{C6470792-2850-5A99-5ADC-6ACFF0AD37DE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11" name="Object 134">
              <a:extLst>
                <a:ext uri="{FF2B5EF4-FFF2-40B4-BE49-F238E27FC236}">
                  <a16:creationId xmlns:a16="http://schemas.microsoft.com/office/drawing/2014/main" id="{42C07608-1C4C-5559-D725-422699DA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UIUX </a:t>
            </a:r>
            <a:r>
              <a:rPr lang="en-US" altLang="ko-KR" sz="44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디자인</a:t>
            </a:r>
            <a:endParaRPr lang="en-US" altLang="ko-KR" sz="4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앱 </a:t>
            </a:r>
            <a:r>
              <a:rPr lang="en-US" altLang="ko-KR" sz="320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ko-KR" altLang="en-US" sz="3200" err="1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2895597" y="8742629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50"/>
              </a:rPr>
              <a:t>초기 시안</a:t>
            </a:r>
          </a:p>
        </p:txBody>
      </p:sp>
      <p:pic>
        <p:nvPicPr>
          <p:cNvPr id="2" name="그림 1" descr="텍스트, 스크린샷, 운영 체제, 장난감이(가) 표시된 사진&#10;&#10;자동 생성된 설명">
            <a:extLst>
              <a:ext uri="{FF2B5EF4-FFF2-40B4-BE49-F238E27FC236}">
                <a16:creationId xmlns:a16="http://schemas.microsoft.com/office/drawing/2014/main" id="{71D528F3-1E37-FA69-B071-B09CB3D3C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5" y="3476563"/>
            <a:ext cx="7801428" cy="4141231"/>
          </a:xfrm>
          <a:prstGeom prst="rect">
            <a:avLst/>
          </a:prstGeom>
        </p:spPr>
      </p:pic>
      <p:pic>
        <p:nvPicPr>
          <p:cNvPr id="3" name="그림 2" descr="텍스트, 운영 체제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B8EBD02C-4F54-3897-D7FD-9C07CD91A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713" y="2569936"/>
            <a:ext cx="8732646" cy="61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473D6-DC00-2149-C49A-E49AA7CC0815}"/>
              </a:ext>
            </a:extLst>
          </p:cNvPr>
          <p:cNvSpPr txBox="1"/>
          <p:nvPr/>
        </p:nvSpPr>
        <p:spPr>
          <a:xfrm>
            <a:off x="11223168" y="9214342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50"/>
              </a:rPr>
              <a:t>최종 시안</a:t>
            </a:r>
          </a:p>
        </p:txBody>
      </p:sp>
    </p:spTree>
    <p:extLst>
      <p:ext uri="{BB962C8B-B14F-4D97-AF65-F5344CB8AC3E}">
        <p14:creationId xmlns:p14="http://schemas.microsoft.com/office/powerpoint/2010/main" val="413527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 err="1">
                <a:latin typeface="한컴 윤고딕 240" panose="02020603020101020101" pitchFamily="18" charset="-127"/>
                <a:ea typeface="한컴 윤고딕 250" panose="02020603020101020101" pitchFamily="18" charset="-127"/>
                <a:cs typeface="Calibri"/>
              </a:rPr>
              <a:t>Streamlit</a:t>
            </a:r>
            <a:r>
              <a:rPr lang="en-US" altLang="ko-KR" sz="4400" dirty="0">
                <a:latin typeface="한컴 윤고딕 240" panose="02020603020101020101" pitchFamily="18" charset="-127"/>
                <a:ea typeface="한컴 윤고딕 250" panose="02020603020101020101" pitchFamily="18" charset="-127"/>
                <a:cs typeface="Calibri"/>
              </a:rPr>
              <a:t> APP Codes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앱 </a:t>
            </a:r>
            <a:r>
              <a:rPr lang="en-US" altLang="ko-KR" sz="32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2" name="그룹 1045">
            <a:extLst>
              <a:ext uri="{FF2B5EF4-FFF2-40B4-BE49-F238E27FC236}">
                <a16:creationId xmlns:a16="http://schemas.microsoft.com/office/drawing/2014/main" id="{5C35CFF5-E335-A0DD-74FF-2CDFE277985B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3" name="Object 134">
              <a:extLst>
                <a:ext uri="{FF2B5EF4-FFF2-40B4-BE49-F238E27FC236}">
                  <a16:creationId xmlns:a16="http://schemas.microsoft.com/office/drawing/2014/main" id="{281B2834-0F57-1292-F2D0-787385E7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FC50CE5-2AD6-AA60-7F18-B8387BE2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36" y="2451871"/>
            <a:ext cx="9027413" cy="4598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E98070-856C-5F44-FC05-4A891C2C7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144" y="5109519"/>
            <a:ext cx="10531392" cy="49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45">
            <a:extLst>
              <a:ext uri="{FF2B5EF4-FFF2-40B4-BE49-F238E27FC236}">
                <a16:creationId xmlns:a16="http://schemas.microsoft.com/office/drawing/2014/main" id="{C6470792-2850-5A99-5ADC-6ACFF0AD37DE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11" name="Object 134">
              <a:extLst>
                <a:ext uri="{FF2B5EF4-FFF2-40B4-BE49-F238E27FC236}">
                  <a16:creationId xmlns:a16="http://schemas.microsoft.com/office/drawing/2014/main" id="{42C07608-1C4C-5559-D725-422699DA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Streamlit</a:t>
            </a:r>
            <a:r>
              <a:rPr lang="en-US" altLang="ko-KR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 </a:t>
            </a:r>
            <a:r>
              <a:rPr lang="ko-KR" altLang="en-US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앱 결과물</a:t>
            </a:r>
            <a:endParaRPr lang="en-US" altLang="ko-KR" sz="4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앱 </a:t>
            </a:r>
            <a:r>
              <a:rPr lang="en-US" altLang="ko-KR" sz="32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2975195" y="7814255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1. Introduction page</a:t>
            </a:r>
            <a:endParaRPr lang="ko-KR" altLang="en-US" sz="2800" b="1" dirty="0">
              <a:solidFill>
                <a:srgbClr val="000000"/>
              </a:solidFill>
              <a:latin typeface="한컴 윤고딕 240" panose="02020603020101020101" pitchFamily="18" charset="-127"/>
              <a:ea typeface="한컴 윤고딕 2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473D6-DC00-2149-C49A-E49AA7CC0815}"/>
              </a:ext>
            </a:extLst>
          </p:cNvPr>
          <p:cNvSpPr txBox="1"/>
          <p:nvPr/>
        </p:nvSpPr>
        <p:spPr>
          <a:xfrm>
            <a:off x="11067138" y="7814255"/>
            <a:ext cx="5159832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2. Description page: model</a:t>
            </a:r>
          </a:p>
        </p:txBody>
      </p:sp>
      <p:pic>
        <p:nvPicPr>
          <p:cNvPr id="29" name="그림 28" descr="텍스트, 스크린샷, 운영 체제, 만화 영화이(가) 표시된 사진&#10;&#10;자동 생성된 설명">
            <a:extLst>
              <a:ext uri="{FF2B5EF4-FFF2-40B4-BE49-F238E27FC236}">
                <a16:creationId xmlns:a16="http://schemas.microsoft.com/office/drawing/2014/main" id="{579ED005-A3DC-E8E7-3318-E5A132744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39" y="3498363"/>
            <a:ext cx="7891941" cy="3978467"/>
          </a:xfrm>
          <a:prstGeom prst="rect">
            <a:avLst/>
          </a:prstGeom>
        </p:spPr>
      </p:pic>
      <p:pic>
        <p:nvPicPr>
          <p:cNvPr id="36" name="그림 35" descr="텍스트, 디자인, 스크린샷이(가) 표시된 사진&#10;&#10;자동 생성된 설명">
            <a:extLst>
              <a:ext uri="{FF2B5EF4-FFF2-40B4-BE49-F238E27FC236}">
                <a16:creationId xmlns:a16="http://schemas.microsoft.com/office/drawing/2014/main" id="{E22760F9-1204-7EF5-23FD-1B5FFF056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17" y="3498362"/>
            <a:ext cx="7891944" cy="39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45">
            <a:extLst>
              <a:ext uri="{FF2B5EF4-FFF2-40B4-BE49-F238E27FC236}">
                <a16:creationId xmlns:a16="http://schemas.microsoft.com/office/drawing/2014/main" id="{C6470792-2850-5A99-5ADC-6ACFF0AD37DE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11" name="Object 134">
              <a:extLst>
                <a:ext uri="{FF2B5EF4-FFF2-40B4-BE49-F238E27FC236}">
                  <a16:creationId xmlns:a16="http://schemas.microsoft.com/office/drawing/2014/main" id="{42C07608-1C4C-5559-D725-422699DA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Streamlit</a:t>
            </a:r>
            <a:r>
              <a:rPr lang="en-US" altLang="ko-KR" sz="44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 </a:t>
            </a:r>
            <a:r>
              <a:rPr lang="ko-KR" altLang="en-US" sz="44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앱 결과물</a:t>
            </a:r>
            <a:endParaRPr lang="en-US" altLang="ko-KR" sz="44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앱 </a:t>
            </a:r>
            <a:r>
              <a:rPr lang="en-US" altLang="ko-KR" sz="32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473D6-DC00-2149-C49A-E49AA7CC0815}"/>
              </a:ext>
            </a:extLst>
          </p:cNvPr>
          <p:cNvSpPr txBox="1"/>
          <p:nvPr/>
        </p:nvSpPr>
        <p:spPr>
          <a:xfrm>
            <a:off x="10854866" y="7814255"/>
            <a:ext cx="558437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3. Detector page: 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영상 입력</a:t>
            </a:r>
            <a:endParaRPr lang="en-US" altLang="ko-KR" sz="28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1C7B8-E415-2D3D-D1A1-C10EEB5FDD93}"/>
              </a:ext>
            </a:extLst>
          </p:cNvPr>
          <p:cNvSpPr txBox="1"/>
          <p:nvPr/>
        </p:nvSpPr>
        <p:spPr>
          <a:xfrm>
            <a:off x="2358568" y="7814255"/>
            <a:ext cx="515983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2. Description page: XAI</a:t>
            </a:r>
          </a:p>
        </p:txBody>
      </p:sp>
      <p:pic>
        <p:nvPicPr>
          <p:cNvPr id="17" name="그림 16" descr="텍스트, 소프트웨어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B497962-918B-E259-5C80-FA3D83E68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21" y="3498363"/>
            <a:ext cx="7891944" cy="3978468"/>
          </a:xfrm>
          <a:prstGeom prst="rect">
            <a:avLst/>
          </a:prstGeom>
        </p:spPr>
      </p:pic>
      <p:pic>
        <p:nvPicPr>
          <p:cNvPr id="12" name="그림 11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A8D7510D-365E-561A-0B1B-510630045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2" y="3507223"/>
            <a:ext cx="7891944" cy="39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45">
            <a:extLst>
              <a:ext uri="{FF2B5EF4-FFF2-40B4-BE49-F238E27FC236}">
                <a16:creationId xmlns:a16="http://schemas.microsoft.com/office/drawing/2014/main" id="{C6470792-2850-5A99-5ADC-6ACFF0AD37DE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11" name="Object 134">
              <a:extLst>
                <a:ext uri="{FF2B5EF4-FFF2-40B4-BE49-F238E27FC236}">
                  <a16:creationId xmlns:a16="http://schemas.microsoft.com/office/drawing/2014/main" id="{42C07608-1C4C-5559-D725-422699DA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Streamlit</a:t>
            </a:r>
            <a:r>
              <a:rPr lang="en-US" altLang="ko-KR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 </a:t>
            </a:r>
            <a:r>
              <a:rPr lang="ko-KR" altLang="en-US" sz="4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Calibri"/>
              </a:rPr>
              <a:t>앱 결과물</a:t>
            </a:r>
            <a:endParaRPr lang="en-US" altLang="ko-KR" sz="4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5. 앱 </a:t>
            </a:r>
            <a:r>
              <a:rPr lang="en-US" altLang="ko-KR" sz="32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개발</a:t>
            </a:r>
            <a:endParaRPr lang="ko-KR" altLang="en-US" sz="32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6524169" y="7814255"/>
            <a:ext cx="523965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3. Detector page: </a:t>
            </a:r>
            <a:r>
              <a:rPr lang="ko-KR" altLang="en-US" sz="28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감지 결과</a:t>
            </a:r>
            <a:endParaRPr lang="ko-KR" altLang="en-US" sz="2800" b="1" dirty="0">
              <a:solidFill>
                <a:srgbClr val="000000"/>
              </a:solidFill>
              <a:latin typeface="한컴 윤고딕 240" panose="02020603020101020101" pitchFamily="18" charset="-127"/>
              <a:ea typeface="한컴 윤고딕 250"/>
            </a:endParaRPr>
          </a:p>
        </p:txBody>
      </p:sp>
      <p:pic>
        <p:nvPicPr>
          <p:cNvPr id="12" name="그림 11" descr="텍스트, 인간의 얼굴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28C17423-677A-0F81-A0CC-BB88FF266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028" y="3153623"/>
            <a:ext cx="7891943" cy="397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6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52180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Streamlit</a:t>
            </a:r>
            <a:r>
              <a:rPr lang="en-US" altLang="ko-KR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앱 개발</a:t>
            </a:r>
            <a:endParaRPr lang="en-US" altLang="ko-KR" sz="4400" b="1" dirty="0">
              <a:solidFill>
                <a:srgbClr val="222222"/>
              </a:solidFill>
              <a:highlight>
                <a:srgbClr val="FFFFFF"/>
              </a:highligh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43902" y="2228307"/>
            <a:ext cx="160020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동영상을 </a:t>
            </a:r>
            <a:r>
              <a:rPr lang="ko-KR" altLang="en-US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입력받고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그 영상이 진짜인지 </a:t>
            </a:r>
            <a:r>
              <a:rPr lang="ko-KR" altLang="en-US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딥페이크인지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판별하는 서비스를 제공하기 위한 </a:t>
            </a:r>
            <a:r>
              <a:rPr lang="en-US" altLang="ko-KR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FrontEnd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파트를 개발해야 함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먼저 앱의 기능을 구상하고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UIUX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를 디자인 한 뒤에 이를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Python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코드로 구현하는 과정을 거침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처음으로 연습이 아닌 실제 서비스 가능한 </a:t>
            </a:r>
            <a:r>
              <a:rPr lang="en-US" altLang="ko-KR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Streamlit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앱을 개발했기 때문에 몇 가지 난관이 있었음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en-US" altLang="ko-KR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Streamlit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지식 부족</a:t>
            </a:r>
            <a:b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전반적인 </a:t>
            </a:r>
            <a:r>
              <a:rPr lang="en-US" altLang="ko-KR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지식이 부족해 구상한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UI/UX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맞게 구현하는 과정에서 예기치 못한 결과가 자주 발생함</a:t>
            </a:r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상이한 모델 로드 방식</a:t>
            </a:r>
            <a:b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모델별로 사용된 함수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버전 등이 달라 각 모델들을 </a:t>
            </a:r>
            <a:r>
              <a:rPr lang="ko-KR" altLang="en-US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로드하는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방식을 여러 버전에 맞게 코드를 수정하는 과정을 거쳐야 했음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b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과정에서 에러가 많이 발생함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비디오 송출 속도</a:t>
            </a:r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비디오 송출 시 속도가 매우 </a:t>
            </a:r>
            <a:r>
              <a:rPr lang="ko-KR" altLang="en-US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느렸음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문제 해결을 위해 </a:t>
            </a:r>
            <a:r>
              <a:rPr lang="en-US" altLang="ko-KR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haarcascade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대신 </a:t>
            </a:r>
            <a:r>
              <a:rPr lang="en-US" altLang="ko-KR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mediapipe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face detector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를 사용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모델에게 영상의 모든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Frame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</a:t>
            </a:r>
            <a:r>
              <a:rPr lang="ko-KR" altLang="en-US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판별</a:t>
            </a:r>
            <a:r>
              <a:rPr lang="ko-KR" altLang="en-US" sz="20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시키지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않고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1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초에 한번씩 해당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Frame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</a:t>
            </a:r>
            <a:r>
              <a:rPr lang="ko-KR" altLang="en-US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판별시켜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속도를 개선 시킴</a:t>
            </a:r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이 과정에서 예측의 기본값을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Real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로 설정하여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어떤 영상이 입력되어도 첫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초간은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Real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로 표기됨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처음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초의 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Real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은 영상의 최종 판별에 영향을 끼치지 않게 제외하였음</a:t>
            </a:r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000" b="1" i="0" dirty="0">
              <a:effectLst/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배포 용량 문제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[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아직 진행중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]</a:t>
            </a:r>
            <a:b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model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용량이 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126MB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 업로드가 곤란함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모델을 </a:t>
            </a:r>
            <a:r>
              <a:rPr lang="en-US" altLang="ko-KR" sz="2000" b="1" i="0" dirty="0" err="1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TFLite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모델로 변환 시켜 경량화 시켜도 보았으나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• </a:t>
            </a:r>
            <a:r>
              <a:rPr lang="ko-KR" altLang="en-US" sz="2000" b="1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알 수 없는 이유로 </a:t>
            </a:r>
            <a:r>
              <a:rPr lang="ko-KR" altLang="en-US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모델의 성능이 크게 떨어져서 기각됨</a:t>
            </a:r>
            <a:r>
              <a:rPr lang="en-US" altLang="ko-KR" sz="2000" b="1" i="0" dirty="0">
                <a:effectLst/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797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5386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Streamlit</a:t>
            </a:r>
            <a:r>
              <a:rPr lang="en-US" altLang="ko-KR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앱 개발</a:t>
            </a:r>
            <a:endParaRPr lang="en-US" altLang="ko-KR" sz="4400" dirty="0">
              <a:solidFill>
                <a:srgbClr val="222222"/>
              </a:solidFill>
              <a:highlight>
                <a:srgbClr val="FFFFFF"/>
              </a:highligh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21490" y="2224402"/>
            <a:ext cx="1600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완성된 앱에 대한 간단한 소개를 하자면 다음과 같음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1. Introduction page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DeepFake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Detector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메인페이지로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Detective Garfield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팀원을 소개함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2. Description page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최고의 성능을 내는 모델을 찾기 위한 과정을 소개하는 페이지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총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6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가지 모델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(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Fitting 1</a:t>
            </a:r>
            <a:r>
              <a:rPr lang="en-US" altLang="ko-KR" sz="2000" baseline="30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~ Fitting 5</a:t>
            </a:r>
            <a:r>
              <a:rPr lang="en-US" altLang="ko-KR" sz="2000" baseline="30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th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버전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+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New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모델의 최종버전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)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학습 과정 그래프를 보여주고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Confusion Matrix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를 기반으로 정확도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f1-score, recall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값을 통해 성능을 비교함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최종 모델의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Occlusion Sensitivity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을 통해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딥페이크를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감지하는 데 어떤 부분을 주로 활용하는지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시각화하여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소개함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3. Detector page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DeepFake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Detector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기능을 구현한 페이지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  사용자는 영상을 업로드하여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딥페이크를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감지할 수 있음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3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5127"/>
            <a:ext cx="447553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결과물 시연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6039755" y="9282325"/>
            <a:ext cx="620848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시연 동영상 입니다</a:t>
            </a:r>
            <a:r>
              <a:rPr lang="en-US" altLang="ko-KR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 </a:t>
            </a:r>
            <a:r>
              <a:rPr lang="ko-KR" altLang="en-US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클릭해주세요</a:t>
            </a:r>
            <a:r>
              <a:rPr lang="en-US" altLang="ko-KR" sz="2800" b="1" dirty="0">
                <a:solidFill>
                  <a:srgbClr val="00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!</a:t>
            </a:r>
            <a:endParaRPr lang="ko-KR" altLang="en-US" sz="2800" b="1" dirty="0" err="1">
              <a:solidFill>
                <a:srgbClr val="00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5" name="그룹 1001">
            <a:extLst>
              <a:ext uri="{FF2B5EF4-FFF2-40B4-BE49-F238E27FC236}">
                <a16:creationId xmlns:a16="http://schemas.microsoft.com/office/drawing/2014/main" id="{ECF6B3AC-8911-4143-5BED-DA97C4D68CB1}"/>
              </a:ext>
            </a:extLst>
          </p:cNvPr>
          <p:cNvGrpSpPr/>
          <p:nvPr/>
        </p:nvGrpSpPr>
        <p:grpSpPr>
          <a:xfrm>
            <a:off x="503814" y="8063406"/>
            <a:ext cx="1121768" cy="2171117"/>
            <a:chOff x="17080283" y="57189"/>
            <a:chExt cx="1121768" cy="2171117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CCDB6170-2E5B-50B7-A8C3-ACE5FCDA747E}"/>
                </a:ext>
              </a:extLst>
            </p:cNvPr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63" name="Object 3">
                <a:extLst>
                  <a:ext uri="{FF2B5EF4-FFF2-40B4-BE49-F238E27FC236}">
                    <a16:creationId xmlns:a16="http://schemas.microsoft.com/office/drawing/2014/main" id="{91CD4D43-EEBE-6493-721C-C02FFF0C2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4378E992-52D2-C9B5-09ED-2E44F4936B3F}"/>
                </a:ext>
              </a:extLst>
            </p:cNvPr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62" name="Object 6">
                <a:extLst>
                  <a:ext uri="{FF2B5EF4-FFF2-40B4-BE49-F238E27FC236}">
                    <a16:creationId xmlns:a16="http://schemas.microsoft.com/office/drawing/2014/main" id="{98E373B6-925D-DE0F-778B-CF8E8B7C2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99DB97F1-DF27-F18F-4223-0BD497BF1C0E}"/>
                </a:ext>
              </a:extLst>
            </p:cNvPr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61" name="Object 9">
                <a:extLst>
                  <a:ext uri="{FF2B5EF4-FFF2-40B4-BE49-F238E27FC236}">
                    <a16:creationId xmlns:a16="http://schemas.microsoft.com/office/drawing/2014/main" id="{3D31A85E-AA43-0DFA-DE26-B257D15D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693EB849-68A9-CC22-C2DB-67D3F2CB5F64}"/>
                </a:ext>
              </a:extLst>
            </p:cNvPr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60" name="Object 12">
                <a:extLst>
                  <a:ext uri="{FF2B5EF4-FFF2-40B4-BE49-F238E27FC236}">
                    <a16:creationId xmlns:a16="http://schemas.microsoft.com/office/drawing/2014/main" id="{D8FBD56E-EF84-B2C5-9B50-D4B18A575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5" name="그룹 1006">
              <a:extLst>
                <a:ext uri="{FF2B5EF4-FFF2-40B4-BE49-F238E27FC236}">
                  <a16:creationId xmlns:a16="http://schemas.microsoft.com/office/drawing/2014/main" id="{B81A05D3-5813-2295-E81E-FB479E47BF57}"/>
                </a:ext>
              </a:extLst>
            </p:cNvPr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58" name="Object 15">
                <a:extLst>
                  <a:ext uri="{FF2B5EF4-FFF2-40B4-BE49-F238E27FC236}">
                    <a16:creationId xmlns:a16="http://schemas.microsoft.com/office/drawing/2014/main" id="{FCEED3B8-C5A7-D970-70DD-3F4F4EA8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E11E54BE-5332-36B3-0F5C-FAF9A092DC9A}"/>
                </a:ext>
              </a:extLst>
            </p:cNvPr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57" name="Object 18">
                <a:extLst>
                  <a:ext uri="{FF2B5EF4-FFF2-40B4-BE49-F238E27FC236}">
                    <a16:creationId xmlns:a16="http://schemas.microsoft.com/office/drawing/2014/main" id="{66B5A7C4-3138-0243-873E-81E80AF01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BD0D81A6-AD72-61FB-6F85-9E94067083DA}"/>
                </a:ext>
              </a:extLst>
            </p:cNvPr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56" name="Object 21">
                <a:extLst>
                  <a:ext uri="{FF2B5EF4-FFF2-40B4-BE49-F238E27FC236}">
                    <a16:creationId xmlns:a16="http://schemas.microsoft.com/office/drawing/2014/main" id="{9A3B6E41-705A-215B-A660-A482240D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1" name="그룹 1009">
              <a:extLst>
                <a:ext uri="{FF2B5EF4-FFF2-40B4-BE49-F238E27FC236}">
                  <a16:creationId xmlns:a16="http://schemas.microsoft.com/office/drawing/2014/main" id="{94E171E2-DB2B-CD27-2D7C-2503B6E2018D}"/>
                </a:ext>
              </a:extLst>
            </p:cNvPr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54" name="Object 24">
                <a:extLst>
                  <a:ext uri="{FF2B5EF4-FFF2-40B4-BE49-F238E27FC236}">
                    <a16:creationId xmlns:a16="http://schemas.microsoft.com/office/drawing/2014/main" id="{6DDDBE1C-BA8C-BEDF-D8E2-ADBC29CA6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AD77F426-E0FD-3C41-FFE2-EA2E28E68E2D}"/>
                </a:ext>
              </a:extLst>
            </p:cNvPr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53" name="Object 27">
                <a:extLst>
                  <a:ext uri="{FF2B5EF4-FFF2-40B4-BE49-F238E27FC236}">
                    <a16:creationId xmlns:a16="http://schemas.microsoft.com/office/drawing/2014/main" id="{A45A1C27-3017-5242-17CC-9E12B5660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6" name="그룹 1011">
              <a:extLst>
                <a:ext uri="{FF2B5EF4-FFF2-40B4-BE49-F238E27FC236}">
                  <a16:creationId xmlns:a16="http://schemas.microsoft.com/office/drawing/2014/main" id="{B95CEAB9-7569-6FA5-A84C-1530281AAB59}"/>
                </a:ext>
              </a:extLst>
            </p:cNvPr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51" name="Object 30">
                <a:extLst>
                  <a:ext uri="{FF2B5EF4-FFF2-40B4-BE49-F238E27FC236}">
                    <a16:creationId xmlns:a16="http://schemas.microsoft.com/office/drawing/2014/main" id="{6E4BC771-23ED-DE77-2F6F-11B76B8D3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4A5C2933-5B95-A7BF-6650-D9D28D20AFA2}"/>
                </a:ext>
              </a:extLst>
            </p:cNvPr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50" name="Object 33">
                <a:extLst>
                  <a:ext uri="{FF2B5EF4-FFF2-40B4-BE49-F238E27FC236}">
                    <a16:creationId xmlns:a16="http://schemas.microsoft.com/office/drawing/2014/main" id="{9FEC9337-4352-D343-8F35-256E12F2B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9" name="그룹 1013">
              <a:extLst>
                <a:ext uri="{FF2B5EF4-FFF2-40B4-BE49-F238E27FC236}">
                  <a16:creationId xmlns:a16="http://schemas.microsoft.com/office/drawing/2014/main" id="{7737ECA7-CAFB-C18D-64AC-4A7870F570AE}"/>
                </a:ext>
              </a:extLst>
            </p:cNvPr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48" name="Object 36">
                <a:extLst>
                  <a:ext uri="{FF2B5EF4-FFF2-40B4-BE49-F238E27FC236}">
                    <a16:creationId xmlns:a16="http://schemas.microsoft.com/office/drawing/2014/main" id="{F95A0720-E8B2-6B85-EBCE-9767BC357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0" name="그룹 1014">
              <a:extLst>
                <a:ext uri="{FF2B5EF4-FFF2-40B4-BE49-F238E27FC236}">
                  <a16:creationId xmlns:a16="http://schemas.microsoft.com/office/drawing/2014/main" id="{17679037-0B91-D58E-48E5-414B33941424}"/>
                </a:ext>
              </a:extLst>
            </p:cNvPr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7" name="Object 39">
                <a:extLst>
                  <a:ext uri="{FF2B5EF4-FFF2-40B4-BE49-F238E27FC236}">
                    <a16:creationId xmlns:a16="http://schemas.microsoft.com/office/drawing/2014/main" id="{E8234F2D-F780-8BBA-3664-235E311BC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2" name="그룹 1015">
              <a:extLst>
                <a:ext uri="{FF2B5EF4-FFF2-40B4-BE49-F238E27FC236}">
                  <a16:creationId xmlns:a16="http://schemas.microsoft.com/office/drawing/2014/main" id="{D487144B-53B4-1FEF-41F0-166D7BE9DE4E}"/>
                </a:ext>
              </a:extLst>
            </p:cNvPr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5" name="Object 42">
                <a:extLst>
                  <a:ext uri="{FF2B5EF4-FFF2-40B4-BE49-F238E27FC236}">
                    <a16:creationId xmlns:a16="http://schemas.microsoft.com/office/drawing/2014/main" id="{C477C9F1-6E5B-6EC2-9880-F299D6CC8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3" name="그룹 1016">
              <a:extLst>
                <a:ext uri="{FF2B5EF4-FFF2-40B4-BE49-F238E27FC236}">
                  <a16:creationId xmlns:a16="http://schemas.microsoft.com/office/drawing/2014/main" id="{B8591DCB-8AB5-8DA8-D404-C2AAE95BA92D}"/>
                </a:ext>
              </a:extLst>
            </p:cNvPr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4" name="Object 45">
                <a:extLst>
                  <a:ext uri="{FF2B5EF4-FFF2-40B4-BE49-F238E27FC236}">
                    <a16:creationId xmlns:a16="http://schemas.microsoft.com/office/drawing/2014/main" id="{17FCDCB7-7DDE-1184-7C13-22E4F9CF9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5" name="그룹 1017">
              <a:extLst>
                <a:ext uri="{FF2B5EF4-FFF2-40B4-BE49-F238E27FC236}">
                  <a16:creationId xmlns:a16="http://schemas.microsoft.com/office/drawing/2014/main" id="{63C7D62C-F856-717B-CE77-4CF80B6BF1F8}"/>
                </a:ext>
              </a:extLst>
            </p:cNvPr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2" name="Object 48">
                <a:extLst>
                  <a:ext uri="{FF2B5EF4-FFF2-40B4-BE49-F238E27FC236}">
                    <a16:creationId xmlns:a16="http://schemas.microsoft.com/office/drawing/2014/main" id="{4F42F460-2043-A2A7-5F2C-24C410E20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6" name="그룹 1018">
              <a:extLst>
                <a:ext uri="{FF2B5EF4-FFF2-40B4-BE49-F238E27FC236}">
                  <a16:creationId xmlns:a16="http://schemas.microsoft.com/office/drawing/2014/main" id="{C7D97195-C234-E34D-A3BB-683AE2F382AF}"/>
                </a:ext>
              </a:extLst>
            </p:cNvPr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41" name="Object 51">
                <a:extLst>
                  <a:ext uri="{FF2B5EF4-FFF2-40B4-BE49-F238E27FC236}">
                    <a16:creationId xmlns:a16="http://schemas.microsoft.com/office/drawing/2014/main" id="{E7756EDF-2C67-29B3-509E-16A2CC295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8" name="그룹 1019">
              <a:extLst>
                <a:ext uri="{FF2B5EF4-FFF2-40B4-BE49-F238E27FC236}">
                  <a16:creationId xmlns:a16="http://schemas.microsoft.com/office/drawing/2014/main" id="{67E8FFA5-45D3-6B06-E2AF-4F03DA57DE67}"/>
                </a:ext>
              </a:extLst>
            </p:cNvPr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39" name="Object 54">
                <a:extLst>
                  <a:ext uri="{FF2B5EF4-FFF2-40B4-BE49-F238E27FC236}">
                    <a16:creationId xmlns:a16="http://schemas.microsoft.com/office/drawing/2014/main" id="{3849D2DD-0451-67F5-0C58-1F7BCF83A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pic>
        <p:nvPicPr>
          <p:cNvPr id="2" name="-4339460432626453099bandicam_2024-04-26_11-37-28-365">
            <a:hlinkClick r:id="" action="ppaction://media"/>
            <a:extLst>
              <a:ext uri="{FF2B5EF4-FFF2-40B4-BE49-F238E27FC236}">
                <a16:creationId xmlns:a16="http://schemas.microsoft.com/office/drawing/2014/main" id="{8080C7A5-1CC3-C51C-0A0C-AF1A01C75D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2675" y="1713857"/>
            <a:ext cx="1358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87DF2FF3-17F8-ED69-A532-0F09E8D8946B}"/>
              </a:ext>
            </a:extLst>
          </p:cNvPr>
          <p:cNvSpPr/>
          <p:nvPr/>
        </p:nvSpPr>
        <p:spPr>
          <a:xfrm>
            <a:off x="864075" y="5527162"/>
            <a:ext cx="6670218" cy="4144763"/>
          </a:xfrm>
          <a:prstGeom prst="roundRect">
            <a:avLst/>
          </a:prstGeom>
          <a:noFill/>
          <a:ln w="63500">
            <a:solidFill>
              <a:srgbClr val="4B5B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C785A61-66E2-0FBD-281C-B725F66FED6D}"/>
              </a:ext>
            </a:extLst>
          </p:cNvPr>
          <p:cNvSpPr/>
          <p:nvPr/>
        </p:nvSpPr>
        <p:spPr>
          <a:xfrm>
            <a:off x="863971" y="1655271"/>
            <a:ext cx="6670218" cy="2927577"/>
          </a:xfrm>
          <a:prstGeom prst="roundRect">
            <a:avLst/>
          </a:prstGeom>
          <a:noFill/>
          <a:ln w="63500">
            <a:solidFill>
              <a:srgbClr val="7056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615075"/>
            <a:ext cx="7040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사용 환경 </a:t>
            </a:r>
            <a:r>
              <a:rPr lang="en-US" altLang="ko-KR" sz="4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Framework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40B2B-2030-D8C7-8CEE-8BAE9FB5FE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31" y="2952868"/>
            <a:ext cx="2653245" cy="769441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D75E173-D33D-54ED-5C4C-EFFF5C756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9871" y="6609201"/>
            <a:ext cx="1685010" cy="19530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CC4E586-65D9-B88E-0079-B6C4C9E51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926" y="2553107"/>
            <a:ext cx="1734005" cy="21357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F03B75-01E7-9386-883E-BBE0C8E6D16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666" y="6785555"/>
            <a:ext cx="4640413" cy="2789637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9B1A814-D7B2-6DA8-F375-A76A79FB52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89416" y="6605586"/>
            <a:ext cx="4576652" cy="267635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32AD1442-FAAD-946C-D6DA-543917237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53886" y="2358286"/>
            <a:ext cx="3061468" cy="195860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DA6D5B4-72C4-F95B-0C54-D934F0AF29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70" y="7739023"/>
            <a:ext cx="3210398" cy="164650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39DC20-246E-346C-29D5-D4BC090A7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985" y="2017712"/>
            <a:ext cx="2194973" cy="2924941"/>
          </a:xfrm>
          <a:prstGeom prst="rect">
            <a:avLst/>
          </a:prstGeom>
        </p:spPr>
      </p:pic>
      <p:pic>
        <p:nvPicPr>
          <p:cNvPr id="33" name="그림 32" descr="폰트, 그래픽, 로고, 원이(가) 표시된 사진&#10;&#10;자동 생성된 설명">
            <a:extLst>
              <a:ext uri="{FF2B5EF4-FFF2-40B4-BE49-F238E27FC236}">
                <a16:creationId xmlns:a16="http://schemas.microsoft.com/office/drawing/2014/main" id="{D6871C34-D77D-341E-C429-E6E57EAB43B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20" y="8220334"/>
            <a:ext cx="2541304" cy="1123282"/>
          </a:xfrm>
          <a:prstGeom prst="rect">
            <a:avLst/>
          </a:prstGeom>
        </p:spPr>
      </p:pic>
      <p:sp>
        <p:nvSpPr>
          <p:cNvPr id="998" name="TextBox 997">
            <a:extLst>
              <a:ext uri="{FF2B5EF4-FFF2-40B4-BE49-F238E27FC236}">
                <a16:creationId xmlns:a16="http://schemas.microsoft.com/office/drawing/2014/main" id="{6D30929E-A3A8-476E-85CC-0F46CE17B151}"/>
              </a:ext>
            </a:extLst>
          </p:cNvPr>
          <p:cNvSpPr txBox="1"/>
          <p:nvPr/>
        </p:nvSpPr>
        <p:spPr>
          <a:xfrm>
            <a:off x="2668346" y="1793182"/>
            <a:ext cx="30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Deep Learning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  <p:sp>
        <p:nvSpPr>
          <p:cNvPr id="999" name="TextBox 998">
            <a:extLst>
              <a:ext uri="{FF2B5EF4-FFF2-40B4-BE49-F238E27FC236}">
                <a16:creationId xmlns:a16="http://schemas.microsoft.com/office/drawing/2014/main" id="{3D49C573-2AF8-62E8-BC92-CC0BFCB13E9C}"/>
              </a:ext>
            </a:extLst>
          </p:cNvPr>
          <p:cNvSpPr txBox="1"/>
          <p:nvPr/>
        </p:nvSpPr>
        <p:spPr>
          <a:xfrm>
            <a:off x="2481642" y="5712670"/>
            <a:ext cx="30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Dev Editor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  <p:sp>
        <p:nvSpPr>
          <p:cNvPr id="1000" name="사각형: 둥근 모서리 999">
            <a:extLst>
              <a:ext uri="{FF2B5EF4-FFF2-40B4-BE49-F238E27FC236}">
                <a16:creationId xmlns:a16="http://schemas.microsoft.com/office/drawing/2014/main" id="{28C51B64-C787-F6A3-F34E-9B368CDA174C}"/>
              </a:ext>
            </a:extLst>
          </p:cNvPr>
          <p:cNvSpPr/>
          <p:nvPr/>
        </p:nvSpPr>
        <p:spPr>
          <a:xfrm>
            <a:off x="7825655" y="5465623"/>
            <a:ext cx="4640413" cy="4144763"/>
          </a:xfrm>
          <a:prstGeom prst="roundRect">
            <a:avLst/>
          </a:prstGeom>
          <a:noFill/>
          <a:ln w="63500">
            <a:solidFill>
              <a:srgbClr val="9FA9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sp>
        <p:nvSpPr>
          <p:cNvPr id="1021" name="사각형: 둥근 모서리 1020">
            <a:extLst>
              <a:ext uri="{FF2B5EF4-FFF2-40B4-BE49-F238E27FC236}">
                <a16:creationId xmlns:a16="http://schemas.microsoft.com/office/drawing/2014/main" id="{53E926B7-F5B2-F89A-3075-EDDF75EC003F}"/>
              </a:ext>
            </a:extLst>
          </p:cNvPr>
          <p:cNvSpPr/>
          <p:nvPr/>
        </p:nvSpPr>
        <p:spPr>
          <a:xfrm>
            <a:off x="13076666" y="5430429"/>
            <a:ext cx="4640413" cy="4144763"/>
          </a:xfrm>
          <a:prstGeom prst="roundRect">
            <a:avLst/>
          </a:prstGeom>
          <a:noFill/>
          <a:ln w="63500">
            <a:solidFill>
              <a:srgbClr val="B5577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sp>
        <p:nvSpPr>
          <p:cNvPr id="1022" name="사각형: 둥근 모서리 1021">
            <a:extLst>
              <a:ext uri="{FF2B5EF4-FFF2-40B4-BE49-F238E27FC236}">
                <a16:creationId xmlns:a16="http://schemas.microsoft.com/office/drawing/2014/main" id="{E73EAA36-0687-8AD4-A4B3-F4E6D9525BCD}"/>
              </a:ext>
            </a:extLst>
          </p:cNvPr>
          <p:cNvSpPr/>
          <p:nvPr/>
        </p:nvSpPr>
        <p:spPr>
          <a:xfrm>
            <a:off x="7825655" y="1655271"/>
            <a:ext cx="4640413" cy="3125174"/>
          </a:xfrm>
          <a:prstGeom prst="roundRect">
            <a:avLst/>
          </a:prstGeom>
          <a:noFill/>
          <a:ln w="63500">
            <a:solidFill>
              <a:srgbClr val="F574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E87B0542-97A0-7220-B5DA-CB46B23970C1}"/>
              </a:ext>
            </a:extLst>
          </p:cNvPr>
          <p:cNvSpPr txBox="1"/>
          <p:nvPr/>
        </p:nvSpPr>
        <p:spPr>
          <a:xfrm>
            <a:off x="8611737" y="1742028"/>
            <a:ext cx="30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Storage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A6D6E44D-7BB2-8417-D222-A917386E358E}"/>
              </a:ext>
            </a:extLst>
          </p:cNvPr>
          <p:cNvSpPr/>
          <p:nvPr/>
        </p:nvSpPr>
        <p:spPr>
          <a:xfrm>
            <a:off x="13037308" y="1655271"/>
            <a:ext cx="4640413" cy="3125174"/>
          </a:xfrm>
          <a:prstGeom prst="roundRect">
            <a:avLst/>
          </a:prstGeom>
          <a:noFill/>
          <a:ln w="63500">
            <a:solidFill>
              <a:srgbClr val="FFC5A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컴 윤고딕 240" panose="02020603020101020101" pitchFamily="18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76E7811-D5B8-5143-8E08-CF611F1A7AF7}"/>
              </a:ext>
            </a:extLst>
          </p:cNvPr>
          <p:cNvSpPr txBox="1"/>
          <p:nvPr/>
        </p:nvSpPr>
        <p:spPr>
          <a:xfrm>
            <a:off x="13826780" y="5712670"/>
            <a:ext cx="30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Language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8DE2022A-8A3C-0870-B2A8-6C80F3D3B070}"/>
              </a:ext>
            </a:extLst>
          </p:cNvPr>
          <p:cNvSpPr txBox="1"/>
          <p:nvPr/>
        </p:nvSpPr>
        <p:spPr>
          <a:xfrm>
            <a:off x="8611737" y="5712670"/>
            <a:ext cx="306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Application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AEDEC4A-D877-238C-1AD5-A6BF2D611E9D}"/>
              </a:ext>
            </a:extLst>
          </p:cNvPr>
          <p:cNvSpPr txBox="1"/>
          <p:nvPr/>
        </p:nvSpPr>
        <p:spPr>
          <a:xfrm>
            <a:off x="13493699" y="1829848"/>
            <a:ext cx="3727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한컴 윤고딕 240" panose="02020603020101020101" pitchFamily="18" charset="-127"/>
              </a:rPr>
              <a:t>Image Processing</a:t>
            </a:r>
            <a:endParaRPr lang="ko-KR" altLang="en-US" sz="2800" dirty="0">
              <a:latin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32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22C5954-0AF7-200B-F8C0-33F43FA88C0D}"/>
              </a:ext>
            </a:extLst>
          </p:cNvPr>
          <p:cNvGrpSpPr/>
          <p:nvPr/>
        </p:nvGrpSpPr>
        <p:grpSpPr>
          <a:xfrm>
            <a:off x="2232609" y="2857500"/>
            <a:ext cx="14166322" cy="3093995"/>
            <a:chOff x="-523087" y="3056268"/>
            <a:chExt cx="19113412" cy="417446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-523087" y="3178836"/>
              <a:ext cx="19113412" cy="3928042"/>
              <a:chOff x="-523087" y="3178836"/>
              <a:chExt cx="19113412" cy="3928042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-523087" y="3508995"/>
                <a:ext cx="3267724" cy="3267724"/>
                <a:chOff x="-523087" y="3508995"/>
                <a:chExt cx="3267724" cy="3267724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-523087" y="3508995"/>
                  <a:ext cx="3267724" cy="3267724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4662283" y="3178836"/>
                <a:ext cx="3928042" cy="3928042"/>
                <a:chOff x="14662283" y="3178836"/>
                <a:chExt cx="3928042" cy="3928042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4662283" y="3178836"/>
                  <a:ext cx="3928042" cy="3928042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4032521" y="4615289"/>
                <a:ext cx="1409542" cy="1096284"/>
                <a:chOff x="4032521" y="4615289"/>
                <a:chExt cx="1409542" cy="1096284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4032521" y="4615289"/>
                  <a:ext cx="1409542" cy="1096284"/>
                </a:xfrm>
                <a:prstGeom prst="rect">
                  <a:avLst/>
                </a:prstGeom>
              </p:spPr>
            </p:pic>
          </p:grpSp>
          <p:grpSp>
            <p:nvGrpSpPr>
              <p:cNvPr id="1026" name="그룹 1026"/>
              <p:cNvGrpSpPr/>
              <p:nvPr/>
            </p:nvGrpSpPr>
            <p:grpSpPr>
              <a:xfrm>
                <a:off x="12078576" y="4594715"/>
                <a:ext cx="1409542" cy="1096284"/>
                <a:chOff x="12078576" y="4594715"/>
                <a:chExt cx="1409542" cy="1096284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078576" y="4594715"/>
                  <a:ext cx="1409542" cy="1096284"/>
                </a:xfrm>
                <a:prstGeom prst="rect">
                  <a:avLst/>
                </a:prstGeom>
              </p:spPr>
            </p:pic>
          </p:grp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88A8974-3CE2-EE30-39F7-FC0D1DF6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73087" y="3056268"/>
              <a:ext cx="4174464" cy="417446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26BE281-9B9C-50A7-3852-A8967E153CEA}"/>
              </a:ext>
            </a:extLst>
          </p:cNvPr>
          <p:cNvSpPr txBox="1"/>
          <p:nvPr/>
        </p:nvSpPr>
        <p:spPr>
          <a:xfrm>
            <a:off x="1652881" y="6448413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하나의 영상을 </a:t>
            </a:r>
            <a:r>
              <a:rPr lang="en-US" altLang="ko-KR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input</a:t>
            </a:r>
          </a:p>
          <a:p>
            <a:pPr algn="ctr"/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 영상의 길이와 크기는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시스템에 아무런 영향을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주어서는 안됨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B6F24-6F43-6009-D36D-E57312BD1C3D}"/>
              </a:ext>
            </a:extLst>
          </p:cNvPr>
          <p:cNvSpPr txBox="1"/>
          <p:nvPr/>
        </p:nvSpPr>
        <p:spPr>
          <a:xfrm>
            <a:off x="7029694" y="6468584"/>
            <a:ext cx="4167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Input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된 영상을 재생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동시에 영상의 프레임마다</a:t>
            </a:r>
            <a:r>
              <a:rPr lang="en-US" altLang="ko-KR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등장인물의 얼굴이 </a:t>
            </a:r>
            <a:r>
              <a:rPr lang="ko-KR" altLang="en-US" sz="24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딥페이크인지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판별하여</a:t>
            </a:r>
            <a:r>
              <a:rPr lang="en-US" altLang="ko-KR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영상에 표시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2474C-98F9-F174-5FB9-DF28AA622872}"/>
              </a:ext>
            </a:extLst>
          </p:cNvPr>
          <p:cNvSpPr txBox="1"/>
          <p:nvPr/>
        </p:nvSpPr>
        <p:spPr>
          <a:xfrm>
            <a:off x="12859741" y="6468584"/>
            <a:ext cx="41670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영상의 진위 여부를 판단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지금까지 재생된 영상의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프레임 단위 </a:t>
            </a:r>
            <a:r>
              <a:rPr lang="ko-KR" altLang="en-US" sz="24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여부를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count </a:t>
            </a:r>
            <a:r>
              <a:rPr lang="ko-KR" altLang="en-US" sz="24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하여 최종 판단 </a:t>
            </a:r>
            <a:endParaRPr lang="en-US" altLang="ko-KR" sz="24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8894-C45E-7989-F63D-FC2147B0394E}"/>
              </a:ext>
            </a:extLst>
          </p:cNvPr>
          <p:cNvSpPr txBox="1"/>
          <p:nvPr/>
        </p:nvSpPr>
        <p:spPr>
          <a:xfrm>
            <a:off x="1129136" y="943384"/>
            <a:ext cx="5152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구축하고자 한 시스템</a:t>
            </a:r>
            <a:endParaRPr lang="en-US" altLang="ko-KR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44B334-B649-F5CA-496A-32BAB1B15C94}"/>
              </a:ext>
            </a:extLst>
          </p:cNvPr>
          <p:cNvSpPr txBox="1"/>
          <p:nvPr/>
        </p:nvSpPr>
        <p:spPr>
          <a:xfrm>
            <a:off x="943902" y="943384"/>
            <a:ext cx="2837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222222"/>
                </a:solidFill>
                <a:highlight>
                  <a:srgbClr val="FFFFFF"/>
                </a:highligh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To Be...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41C0-5227-7260-6D18-FDBE70B69320}"/>
              </a:ext>
            </a:extLst>
          </p:cNvPr>
          <p:cNvSpPr txBox="1"/>
          <p:nvPr/>
        </p:nvSpPr>
        <p:spPr>
          <a:xfrm>
            <a:off x="921490" y="2224402"/>
            <a:ext cx="160020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1. 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모델을 경량화 하거나 고용량의 모델을 업로드 할 방법 찾기</a:t>
            </a:r>
            <a:endParaRPr lang="en-US" altLang="ko-KR" sz="2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모델의 용량이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126MB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로 너무 커서 </a:t>
            </a:r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Streamlit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앱을 제대로 배포하지 못하였음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모델을 양자화 시켜 경량화 하는 방법을 시도하거나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대용량 파일을 업로드 할 방법을 찾아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웹상에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배포할 수 있게 연구할 예정임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2. 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모델 성능 향상의 원인 찾기</a:t>
            </a:r>
            <a:endParaRPr lang="en-US" altLang="ko-KR" sz="2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기존모델에 비해 성능이 상승한 원인이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VGG16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을 기반으로 한 전이학습에 있는지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단순하게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input shape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의 해상도가 약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2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배 증가했기 때문인지 검증할 시간이 없었음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성능 향상의 원인을 제대로 파악할 수 있다면 더 정확도 높고 유연한 모델을 만들 수 있을 것임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.’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ko-KR" altLang="en-US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en-US" altLang="ko-KR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3. </a:t>
            </a:r>
            <a:r>
              <a:rPr lang="ko-KR" altLang="en-US" sz="24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더욱 다양한 모델을 설계하고 학습하기</a:t>
            </a:r>
            <a:endParaRPr lang="en-US" altLang="ko-KR" sz="24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당초 예상보다 딥러닝 모델을 설계하고 학습하는 시간이 너무 길었음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 </a:t>
            </a: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반복학습 과정을 제외한다면 결과적으로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4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개의 모델만을 설계하고 테스트한 샘임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</a:p>
          <a:p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레이어의 개수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노드 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, Convolution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과 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pooling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레이어의 위치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등등 조정해볼 여지가 충분하기 때문에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</a:p>
          <a:p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지금보다도 더 나은 모델을 설계하고 학습시킬 수 있을 것이라는 욕심이 생김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.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 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665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9A0448-D9AC-49E3-C032-C9797DB99D1B}"/>
              </a:ext>
            </a:extLst>
          </p:cNvPr>
          <p:cNvSpPr txBox="1"/>
          <p:nvPr/>
        </p:nvSpPr>
        <p:spPr>
          <a:xfrm>
            <a:off x="1581704" y="6506553"/>
            <a:ext cx="25222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PM</a:t>
            </a:r>
          </a:p>
          <a:p>
            <a:pPr algn="ctr"/>
            <a:endParaRPr lang="en-US" altLang="ko-KR" sz="2400" b="1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dirty="0"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총괄</a:t>
            </a:r>
            <a:endParaRPr lang="ko-KR" altLang="en-US" sz="14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173" y="344782"/>
            <a:ext cx="3540769" cy="19322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89835" y="936441"/>
            <a:ext cx="2171117" cy="1121768"/>
            <a:chOff x="16089835" y="936441"/>
            <a:chExt cx="2171117" cy="112176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288397" y="1410567"/>
              <a:ext cx="173515" cy="173515"/>
              <a:chOff x="17288397" y="1410567"/>
              <a:chExt cx="173515" cy="17351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288397" y="936441"/>
              <a:ext cx="173515" cy="173515"/>
              <a:chOff x="17288397" y="936441"/>
              <a:chExt cx="173515" cy="17351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93644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089835" y="1884694"/>
              <a:ext cx="173515" cy="173515"/>
              <a:chOff x="16089835" y="1884694"/>
              <a:chExt cx="173515" cy="17351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089835" y="1410567"/>
              <a:ext cx="173515" cy="173515"/>
              <a:chOff x="16089835" y="1410567"/>
              <a:chExt cx="173515" cy="17351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089835" y="936441"/>
              <a:ext cx="173515" cy="173515"/>
              <a:chOff x="16089835" y="936441"/>
              <a:chExt cx="173515" cy="17351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93644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888876" y="1884694"/>
              <a:ext cx="173515" cy="173515"/>
              <a:chOff x="16888876" y="1884694"/>
              <a:chExt cx="173515" cy="17351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6888876" y="1410567"/>
              <a:ext cx="173515" cy="173515"/>
              <a:chOff x="16888876" y="1410567"/>
              <a:chExt cx="173515" cy="17351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6888876" y="936441"/>
              <a:ext cx="173515" cy="173515"/>
              <a:chOff x="16888876" y="936441"/>
              <a:chExt cx="173515" cy="1735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93644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288397" y="1884694"/>
              <a:ext cx="173515" cy="173515"/>
              <a:chOff x="17288397" y="1884694"/>
              <a:chExt cx="173515" cy="173515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489356" y="1884694"/>
              <a:ext cx="173515" cy="173515"/>
              <a:chOff x="16489356" y="1884694"/>
              <a:chExt cx="173515" cy="17351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6489356" y="1410567"/>
              <a:ext cx="173515" cy="173515"/>
              <a:chOff x="16489356" y="1410567"/>
              <a:chExt cx="173515" cy="17351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6489356" y="936441"/>
              <a:ext cx="173515" cy="173515"/>
              <a:chOff x="16489356" y="936441"/>
              <a:chExt cx="173515" cy="17351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93644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687917" y="1884694"/>
              <a:ext cx="173515" cy="173515"/>
              <a:chOff x="17687917" y="1884694"/>
              <a:chExt cx="173515" cy="17351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687917" y="1410567"/>
              <a:ext cx="173515" cy="173515"/>
              <a:chOff x="17687917" y="1410567"/>
              <a:chExt cx="173515" cy="17351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687917" y="936441"/>
              <a:ext cx="173515" cy="173515"/>
              <a:chOff x="17687917" y="936441"/>
              <a:chExt cx="173515" cy="17351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93644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8087437" y="1884694"/>
              <a:ext cx="173515" cy="173515"/>
              <a:chOff x="18087437" y="1884694"/>
              <a:chExt cx="173515" cy="17351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1884694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87437" y="1410567"/>
              <a:ext cx="173515" cy="173515"/>
              <a:chOff x="18087437" y="1410567"/>
              <a:chExt cx="173515" cy="17351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141056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8087437" y="936441"/>
              <a:ext cx="173515" cy="173515"/>
              <a:chOff x="18087437" y="936441"/>
              <a:chExt cx="173515" cy="17351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936441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6089835" y="-458027"/>
            <a:ext cx="2171117" cy="1121768"/>
            <a:chOff x="16089835" y="-458027"/>
            <a:chExt cx="2171117" cy="1121768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7288397" y="16100"/>
              <a:ext cx="173515" cy="173515"/>
              <a:chOff x="17288397" y="16100"/>
              <a:chExt cx="173515" cy="173515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7288397" y="-458027"/>
              <a:ext cx="173515" cy="173515"/>
              <a:chOff x="17288397" y="-458027"/>
              <a:chExt cx="173515" cy="17351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-45802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6089835" y="490226"/>
              <a:ext cx="173515" cy="173515"/>
              <a:chOff x="16089835" y="490226"/>
              <a:chExt cx="173515" cy="17351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6089835" y="16100"/>
              <a:ext cx="173515" cy="173515"/>
              <a:chOff x="16089835" y="16100"/>
              <a:chExt cx="173515" cy="173515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6089835" y="-458027"/>
              <a:ext cx="173515" cy="173515"/>
              <a:chOff x="16089835" y="-458027"/>
              <a:chExt cx="173515" cy="17351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089835" y="-45802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6888876" y="490226"/>
              <a:ext cx="173515" cy="173515"/>
              <a:chOff x="16888876" y="490226"/>
              <a:chExt cx="173515" cy="173515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6888876" y="16100"/>
              <a:ext cx="173515" cy="173515"/>
              <a:chOff x="16888876" y="16100"/>
              <a:chExt cx="173515" cy="17351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6888876" y="-458027"/>
              <a:ext cx="173515" cy="173515"/>
              <a:chOff x="16888876" y="-458027"/>
              <a:chExt cx="173515" cy="17351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888876" y="-45802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7288397" y="490226"/>
              <a:ext cx="173515" cy="173515"/>
              <a:chOff x="17288397" y="490226"/>
              <a:chExt cx="173515" cy="17351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288397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6489356" y="490226"/>
              <a:ext cx="173515" cy="173515"/>
              <a:chOff x="16489356" y="490226"/>
              <a:chExt cx="173515" cy="173515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6489356" y="16100"/>
              <a:ext cx="173515" cy="173515"/>
              <a:chOff x="16489356" y="16100"/>
              <a:chExt cx="173515" cy="173515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6489356" y="-458027"/>
              <a:ext cx="173515" cy="173515"/>
              <a:chOff x="16489356" y="-458027"/>
              <a:chExt cx="173515" cy="173515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6489356" y="-45802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7687917" y="490226"/>
              <a:ext cx="173515" cy="173515"/>
              <a:chOff x="17687917" y="490226"/>
              <a:chExt cx="173515" cy="173515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7687917" y="16100"/>
              <a:ext cx="173515" cy="173515"/>
              <a:chOff x="17687917" y="16100"/>
              <a:chExt cx="173515" cy="173515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7687917" y="-458027"/>
              <a:ext cx="173515" cy="173515"/>
              <a:chOff x="17687917" y="-458027"/>
              <a:chExt cx="173515" cy="173515"/>
            </a:xfrm>
          </p:grpSpPr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7687917" y="-458027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8087437" y="490226"/>
              <a:ext cx="173515" cy="173515"/>
              <a:chOff x="18087437" y="490226"/>
              <a:chExt cx="173515" cy="173515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490226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8087437" y="16100"/>
              <a:ext cx="173515" cy="173515"/>
              <a:chOff x="18087437" y="16100"/>
              <a:chExt cx="173515" cy="173515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1610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8087437" y="-458027"/>
              <a:ext cx="173515" cy="173515"/>
              <a:chOff x="18087437" y="-458027"/>
              <a:chExt cx="173515" cy="173515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087437" y="-458027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493548" y="2636327"/>
            <a:ext cx="2698525" cy="3031942"/>
            <a:chOff x="1493548" y="3209765"/>
            <a:chExt cx="2698525" cy="3031942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633529" y="3209765"/>
              <a:ext cx="2418564" cy="2418564"/>
              <a:chOff x="1633529" y="3209765"/>
              <a:chExt cx="2418564" cy="2418564"/>
            </a:xfrm>
          </p:grpSpPr>
          <p:pic>
            <p:nvPicPr>
              <p:cNvPr id="125" name="Object 1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33529" y="3209765"/>
                <a:ext cx="2418564" cy="2418564"/>
              </a:xfrm>
              <a:prstGeom prst="rect">
                <a:avLst/>
              </a:prstGeom>
            </p:spPr>
          </p:pic>
        </p:grpSp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2223" y="5585249"/>
              <a:ext cx="4017168" cy="955778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4636248" y="2636327"/>
            <a:ext cx="2698525" cy="3031939"/>
            <a:chOff x="4636248" y="3209765"/>
            <a:chExt cx="2698525" cy="3031939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4776224" y="3209765"/>
              <a:ext cx="2418564" cy="2418564"/>
              <a:chOff x="4776224" y="3209765"/>
              <a:chExt cx="2418564" cy="2418564"/>
            </a:xfrm>
          </p:grpSpPr>
          <p:pic>
            <p:nvPicPr>
              <p:cNvPr id="131" name="Object 13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776224" y="3209765"/>
                <a:ext cx="2418564" cy="2418564"/>
              </a:xfrm>
              <a:prstGeom prst="rect">
                <a:avLst/>
              </a:prstGeom>
            </p:spPr>
          </p:pic>
        </p:grpSp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24922" y="5585246"/>
              <a:ext cx="3988597" cy="955778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793590" y="2636327"/>
            <a:ext cx="2698525" cy="3045910"/>
            <a:chOff x="7793590" y="3209765"/>
            <a:chExt cx="2698525" cy="3045910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7933575" y="3209765"/>
              <a:ext cx="2418564" cy="2418564"/>
              <a:chOff x="7933575" y="3209765"/>
              <a:chExt cx="2418564" cy="2418564"/>
            </a:xfrm>
          </p:grpSpPr>
          <p:pic>
            <p:nvPicPr>
              <p:cNvPr id="137" name="Object 13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33575" y="3209765"/>
                <a:ext cx="2418564" cy="2418564"/>
              </a:xfrm>
              <a:prstGeom prst="rect">
                <a:avLst/>
              </a:prstGeom>
            </p:spPr>
          </p:pic>
        </p:grpSp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2256" y="5599218"/>
              <a:ext cx="3998149" cy="955778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10950952" y="2636327"/>
            <a:ext cx="2698525" cy="3031939"/>
            <a:chOff x="10950952" y="3209765"/>
            <a:chExt cx="2698525" cy="3031939"/>
          </a:xfrm>
        </p:grpSpPr>
        <p:grpSp>
          <p:nvGrpSpPr>
            <p:cNvPr id="1047" name="그룹 1047"/>
            <p:cNvGrpSpPr/>
            <p:nvPr/>
          </p:nvGrpSpPr>
          <p:grpSpPr>
            <a:xfrm>
              <a:off x="11090926" y="3209765"/>
              <a:ext cx="2418564" cy="2418564"/>
              <a:chOff x="11090926" y="3209765"/>
              <a:chExt cx="2418564" cy="2418564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90926" y="3209765"/>
                <a:ext cx="2418564" cy="2418564"/>
              </a:xfrm>
              <a:prstGeom prst="rect">
                <a:avLst/>
              </a:prstGeom>
            </p:spPr>
          </p:pic>
        </p:grpSp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39618" y="5585246"/>
              <a:ext cx="3998149" cy="955778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4108286" y="2636327"/>
            <a:ext cx="2698525" cy="3045910"/>
            <a:chOff x="14108286" y="3209765"/>
            <a:chExt cx="2698525" cy="3045910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14248278" y="3209765"/>
              <a:ext cx="2418564" cy="2418564"/>
              <a:chOff x="14248278" y="3209765"/>
              <a:chExt cx="2418564" cy="2418564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48278" y="3209765"/>
                <a:ext cx="2418564" cy="2418564"/>
              </a:xfrm>
              <a:prstGeom prst="rect">
                <a:avLst/>
              </a:prstGeom>
            </p:spPr>
          </p:pic>
        </p:grpSp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96951" y="5599218"/>
              <a:ext cx="4017197" cy="955778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794049" y="2827777"/>
            <a:ext cx="2148317" cy="2148317"/>
            <a:chOff x="1794049" y="3401215"/>
            <a:chExt cx="2148317" cy="2148317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94049" y="3401215"/>
              <a:ext cx="2148317" cy="2148317"/>
            </a:xfrm>
            <a:prstGeom prst="rect">
              <a:avLst/>
            </a:prstGeom>
          </p:spPr>
        </p:pic>
      </p:grpSp>
      <p:pic>
        <p:nvPicPr>
          <p:cNvPr id="12" name="Object 142" descr="A purple circle with black background&#10;&#10;자동 생성된 설명">
            <a:extLst>
              <a:ext uri="{FF2B5EF4-FFF2-40B4-BE49-F238E27FC236}">
                <a16:creationId xmlns:a16="http://schemas.microsoft.com/office/drawing/2014/main" id="{5D302352-A38A-D36C-EF87-AAA5D88A747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36898" y="2662280"/>
            <a:ext cx="2418564" cy="2418564"/>
          </a:xfrm>
          <a:prstGeom prst="rect">
            <a:avLst/>
          </a:prstGeom>
        </p:spPr>
      </p:pic>
      <p:pic>
        <p:nvPicPr>
          <p:cNvPr id="15" name="Object 148" descr="A blue circle with black background&#10;&#10;자동 생성된 설명">
            <a:extLst>
              <a:ext uri="{FF2B5EF4-FFF2-40B4-BE49-F238E27FC236}">
                <a16:creationId xmlns:a16="http://schemas.microsoft.com/office/drawing/2014/main" id="{1A2504B4-E7E6-BC4B-ED1C-D5217767B07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80535" y="2676567"/>
            <a:ext cx="2418564" cy="2418564"/>
          </a:xfrm>
          <a:prstGeom prst="rect">
            <a:avLst/>
          </a:prstGeom>
        </p:spPr>
      </p:pic>
      <p:pic>
        <p:nvPicPr>
          <p:cNvPr id="16" name="Picture 15" descr="A cartoon character with two buns and a red shirt&#10;&#10;자동 생성된 설명">
            <a:extLst>
              <a:ext uri="{FF2B5EF4-FFF2-40B4-BE49-F238E27FC236}">
                <a16:creationId xmlns:a16="http://schemas.microsoft.com/office/drawing/2014/main" id="{FAB553EA-B3B6-4990-6921-9E2FCB9F35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41714" y="2975984"/>
            <a:ext cx="2032001" cy="1900011"/>
          </a:xfrm>
          <a:prstGeom prst="rect">
            <a:avLst/>
          </a:prstGeom>
        </p:spPr>
      </p:pic>
      <p:pic>
        <p:nvPicPr>
          <p:cNvPr id="18" name="Picture 17" descr="Cartoon of a child&#10;&#10;자동 생성된 설명">
            <a:extLst>
              <a:ext uri="{FF2B5EF4-FFF2-40B4-BE49-F238E27FC236}">
                <a16:creationId xmlns:a16="http://schemas.microsoft.com/office/drawing/2014/main" id="{5CD7669F-C15D-FC80-19C4-67F490EB87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66380" y="2896155"/>
            <a:ext cx="2023384" cy="1932670"/>
          </a:xfrm>
          <a:prstGeom prst="rect">
            <a:avLst/>
          </a:prstGeom>
        </p:spPr>
      </p:pic>
      <p:pic>
        <p:nvPicPr>
          <p:cNvPr id="19" name="Picture 18" descr="A cartoon of a rabbit&#10;&#10;자동 생성된 설명">
            <a:extLst>
              <a:ext uri="{FF2B5EF4-FFF2-40B4-BE49-F238E27FC236}">
                <a16:creationId xmlns:a16="http://schemas.microsoft.com/office/drawing/2014/main" id="{6C7B0F76-0485-CADC-19C0-657A3D65D1A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43169" y="2794330"/>
            <a:ext cx="2474232" cy="2154464"/>
          </a:xfrm>
          <a:prstGeom prst="rect">
            <a:avLst/>
          </a:prstGeom>
        </p:spPr>
      </p:pic>
      <p:pic>
        <p:nvPicPr>
          <p:cNvPr id="21" name="Picture 20" descr="A cartoon dragon with wings&#10;&#10;자동 생성된 설명">
            <a:extLst>
              <a:ext uri="{FF2B5EF4-FFF2-40B4-BE49-F238E27FC236}">
                <a16:creationId xmlns:a16="http://schemas.microsoft.com/office/drawing/2014/main" id="{1BA11476-65CA-4066-7005-66A27802E29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80221" y="2734458"/>
            <a:ext cx="4167415" cy="2346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2262B-CCA1-A567-FBC5-0C14B5223883}"/>
              </a:ext>
            </a:extLst>
          </p:cNvPr>
          <p:cNvSpPr txBox="1"/>
          <p:nvPr/>
        </p:nvSpPr>
        <p:spPr>
          <a:xfrm>
            <a:off x="4366640" y="6506553"/>
            <a:ext cx="320310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Data </a:t>
            </a: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Preprocessing</a:t>
            </a:r>
          </a:p>
          <a:p>
            <a:pPr algn="ctr"/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</a:t>
            </a:r>
            <a:r>
              <a:rPr lang="ko-KR" altLang="en-US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전처리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및 가공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 보조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B92280-03EE-4F7E-0FC6-B7AE86546B8F}"/>
              </a:ext>
            </a:extLst>
          </p:cNvPr>
          <p:cNvSpPr txBox="1"/>
          <p:nvPr/>
        </p:nvSpPr>
        <p:spPr>
          <a:xfrm>
            <a:off x="7651657" y="6506553"/>
            <a:ext cx="30572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Application</a:t>
            </a:r>
          </a:p>
          <a:p>
            <a:pPr algn="ctr"/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딥러닝 모델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Sub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및 훈련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207E3-4F8E-5E9C-25C3-6CCA89202EC7}"/>
              </a:ext>
            </a:extLst>
          </p:cNvPr>
          <p:cNvSpPr txBox="1"/>
          <p:nvPr/>
        </p:nvSpPr>
        <p:spPr>
          <a:xfrm>
            <a:off x="10476831" y="6506553"/>
            <a:ext cx="362597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Main Deep</a:t>
            </a:r>
          </a:p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Learning </a:t>
            </a:r>
          </a:p>
          <a:p>
            <a:pPr algn="ctr"/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딥러닝 모델 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Main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설계 및 훈련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B8661-1956-5E3A-D95B-DC308C67186C}"/>
              </a:ext>
            </a:extLst>
          </p:cNvPr>
          <p:cNvSpPr txBox="1"/>
          <p:nvPr/>
        </p:nvSpPr>
        <p:spPr>
          <a:xfrm>
            <a:off x="13644574" y="6501352"/>
            <a:ext cx="3625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XAI </a:t>
            </a:r>
            <a:r>
              <a:rPr lang="en-US" altLang="ko-KR" sz="2400" b="1" dirty="0" err="1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Descirbe</a:t>
            </a:r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Occlusion Sensitivity</a:t>
            </a:r>
          </a:p>
          <a:p>
            <a:pPr algn="ctr"/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  <a:cs typeface="+mn-lt"/>
              </a:rPr>
              <a:t>활용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딥러닝 모델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Sub </a:t>
            </a:r>
            <a:r>
              <a:rPr lang="ko-KR" altLang="en-US" sz="20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 및 훈련</a:t>
            </a:r>
            <a:endParaRPr lang="en-US" altLang="ko-KR" sz="20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C6370C-EA3B-C523-2421-819182D34A98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14807601" y="2827127"/>
            <a:ext cx="2328429" cy="2328429"/>
            <a:chOff x="14807601" y="2827127"/>
            <a:chExt cx="2328429" cy="2328429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07601" y="2827127"/>
              <a:ext cx="2328429" cy="23284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144335" y="2964334"/>
            <a:ext cx="1947764" cy="1977823"/>
            <a:chOff x="12144335" y="2964334"/>
            <a:chExt cx="1947764" cy="197782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4335" y="2964334"/>
              <a:ext cx="1947764" cy="197782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95450" y="3011952"/>
            <a:ext cx="1933381" cy="1933381"/>
            <a:chOff x="9495450" y="3011952"/>
            <a:chExt cx="1933381" cy="19333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5450" y="3011952"/>
              <a:ext cx="1933381" cy="19333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46566" y="3024651"/>
            <a:ext cx="1933381" cy="1933381"/>
            <a:chOff x="6846566" y="3024651"/>
            <a:chExt cx="1933381" cy="193338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6566" y="3024651"/>
              <a:ext cx="1933381" cy="193338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042792" y="2947206"/>
            <a:ext cx="2088271" cy="2088271"/>
            <a:chOff x="4042792" y="2947206"/>
            <a:chExt cx="2088271" cy="20882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792" y="2947206"/>
              <a:ext cx="2088271" cy="20882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19524" y="3055254"/>
            <a:ext cx="2107765" cy="1872175"/>
            <a:chOff x="1219524" y="3055254"/>
            <a:chExt cx="2107765" cy="18721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9524" y="3055254"/>
              <a:ext cx="2107765" cy="187217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47406" y="5447619"/>
            <a:ext cx="3134381" cy="1443570"/>
            <a:chOff x="947406" y="5447619"/>
            <a:chExt cx="3134381" cy="144357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47406" y="5447619"/>
              <a:ext cx="3134381" cy="1443570"/>
              <a:chOff x="947406" y="5447619"/>
              <a:chExt cx="3134381" cy="144357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7406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3850" y="5759996"/>
              <a:ext cx="2870923" cy="99848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77137" y="5447619"/>
            <a:ext cx="3134381" cy="1443570"/>
            <a:chOff x="3677137" y="5447619"/>
            <a:chExt cx="3134381" cy="144357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677137" y="5447619"/>
              <a:ext cx="3134381" cy="1443570"/>
              <a:chOff x="3677137" y="5447619"/>
              <a:chExt cx="3134381" cy="144357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677137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78766" y="5759994"/>
              <a:ext cx="2825961" cy="99848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406868" y="5447619"/>
            <a:ext cx="3134381" cy="1443570"/>
            <a:chOff x="6406868" y="5447619"/>
            <a:chExt cx="3134381" cy="144357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06868" y="5447619"/>
              <a:ext cx="3134381" cy="1443570"/>
              <a:chOff x="6406868" y="5447619"/>
              <a:chExt cx="3134381" cy="144357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06868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13796" y="5759994"/>
              <a:ext cx="2820656" cy="99848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136600" y="5447619"/>
            <a:ext cx="3134381" cy="1443570"/>
            <a:chOff x="9136600" y="5447619"/>
            <a:chExt cx="3134381" cy="1443570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136600" y="5447619"/>
              <a:ext cx="3134381" cy="1443570"/>
              <a:chOff x="9136600" y="5447619"/>
              <a:chExt cx="3134381" cy="14435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136600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48034" y="5759994"/>
              <a:ext cx="2816427" cy="99848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866331" y="5447619"/>
            <a:ext cx="3134381" cy="1443570"/>
            <a:chOff x="11866331" y="5447619"/>
            <a:chExt cx="3134381" cy="1443570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1866331" y="5447619"/>
              <a:ext cx="3134381" cy="1443570"/>
              <a:chOff x="11866331" y="5447619"/>
              <a:chExt cx="3134381" cy="144357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866331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63654" y="5759994"/>
              <a:ext cx="2841027" cy="99848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596063" y="5447619"/>
            <a:ext cx="3134381" cy="1443570"/>
            <a:chOff x="14596063" y="5447619"/>
            <a:chExt cx="3134381" cy="144357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4596063" y="5447619"/>
              <a:ext cx="3134381" cy="1443570"/>
              <a:chOff x="14596063" y="5447619"/>
              <a:chExt cx="3134381" cy="1443570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596063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24765" y="5759993"/>
              <a:ext cx="2819085" cy="9984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62F123-4100-C2B1-A7AC-3D43188AD2C2}"/>
              </a:ext>
            </a:extLst>
          </p:cNvPr>
          <p:cNvSpPr txBox="1"/>
          <p:nvPr/>
        </p:nvSpPr>
        <p:spPr>
          <a:xfrm>
            <a:off x="1001982" y="7192167"/>
            <a:ext cx="25428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 선정 및 계획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hub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 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다운로드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구글드라이브에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모든 데이터 업로드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DC549-5177-442A-A766-274090CC350B}"/>
              </a:ext>
            </a:extLst>
          </p:cNvPr>
          <p:cNvSpPr txBox="1"/>
          <p:nvPr/>
        </p:nvSpPr>
        <p:spPr>
          <a:xfrm>
            <a:off x="3628917" y="7192167"/>
            <a:ext cx="26655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</a:t>
            </a:r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라벨링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실제 영상과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영상을 구분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학습에 이용하기 위한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전처리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실시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F7972-E709-A0EE-C655-7E7442D8A304}"/>
              </a:ext>
            </a:extLst>
          </p:cNvPr>
          <p:cNvSpPr txBox="1"/>
          <p:nvPr/>
        </p:nvSpPr>
        <p:spPr>
          <a:xfrm>
            <a:off x="6168394" y="7192167"/>
            <a:ext cx="2995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설계 및 학습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CNN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을 기반으로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Keras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설계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설계된 모델 학습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792BC-581B-A309-5501-B45B09760F21}"/>
              </a:ext>
            </a:extLst>
          </p:cNvPr>
          <p:cNvSpPr txBox="1"/>
          <p:nvPr/>
        </p:nvSpPr>
        <p:spPr>
          <a:xfrm>
            <a:off x="8900173" y="7183252"/>
            <a:ext cx="2995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학습 및 앱 개발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앞서 설계한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모델을 계속 학습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서비스를 위해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497FA-88F6-C8AE-9430-6A80CA08C144}"/>
              </a:ext>
            </a:extLst>
          </p:cNvPr>
          <p:cNvSpPr txBox="1"/>
          <p:nvPr/>
        </p:nvSpPr>
        <p:spPr>
          <a:xfrm>
            <a:off x="11681215" y="7181011"/>
            <a:ext cx="2995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 및 배포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 완료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웹서버 통해 배포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9B397-6E21-4F4F-5FC8-5D50025CFF56}"/>
              </a:ext>
            </a:extLst>
          </p:cNvPr>
          <p:cNvSpPr txBox="1"/>
          <p:nvPr/>
        </p:nvSpPr>
        <p:spPr>
          <a:xfrm>
            <a:off x="14624346" y="7180431"/>
            <a:ext cx="2995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최종 마무리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발표 준비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결과물 시연 준비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5AEC81-D078-D7D5-9047-69089F994A2A}"/>
              </a:ext>
            </a:extLst>
          </p:cNvPr>
          <p:cNvSpPr txBox="1"/>
          <p:nvPr/>
        </p:nvSpPr>
        <p:spPr>
          <a:xfrm>
            <a:off x="838200" y="556559"/>
            <a:ext cx="495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실제 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495450" y="3011952"/>
            <a:ext cx="1933381" cy="1933381"/>
            <a:chOff x="9495450" y="3011952"/>
            <a:chExt cx="1933381" cy="19333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5450" y="3011952"/>
              <a:ext cx="1933381" cy="193338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46566" y="3024651"/>
            <a:ext cx="1933381" cy="1933381"/>
            <a:chOff x="6846566" y="3024651"/>
            <a:chExt cx="1933381" cy="193338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6566" y="3024651"/>
              <a:ext cx="1933381" cy="193338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042792" y="2947206"/>
            <a:ext cx="2088271" cy="2088271"/>
            <a:chOff x="4042792" y="2947206"/>
            <a:chExt cx="2088271" cy="20882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2792" y="2947206"/>
              <a:ext cx="2088271" cy="20882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219524" y="3055254"/>
            <a:ext cx="2107765" cy="1872175"/>
            <a:chOff x="1219524" y="3055254"/>
            <a:chExt cx="2107765" cy="18721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9524" y="3055254"/>
              <a:ext cx="2107765" cy="187217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47406" y="5447619"/>
            <a:ext cx="3134381" cy="1443570"/>
            <a:chOff x="947406" y="5447619"/>
            <a:chExt cx="3134381" cy="1443570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947406" y="5447619"/>
              <a:ext cx="3134381" cy="1443570"/>
              <a:chOff x="947406" y="5447619"/>
              <a:chExt cx="3134381" cy="144357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7406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3850" y="5759996"/>
              <a:ext cx="2870923" cy="99848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677137" y="5447619"/>
            <a:ext cx="3134381" cy="1443570"/>
            <a:chOff x="3677137" y="5447619"/>
            <a:chExt cx="3134381" cy="1443570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3677137" y="5447619"/>
              <a:ext cx="3134381" cy="1443570"/>
              <a:chOff x="3677137" y="5447619"/>
              <a:chExt cx="3134381" cy="144357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77137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766" y="5759994"/>
              <a:ext cx="2825961" cy="99848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406868" y="5447619"/>
            <a:ext cx="3134381" cy="1443570"/>
            <a:chOff x="6406868" y="5447619"/>
            <a:chExt cx="3134381" cy="1443570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6406868" y="5447619"/>
              <a:ext cx="3134381" cy="1443570"/>
              <a:chOff x="6406868" y="5447619"/>
              <a:chExt cx="3134381" cy="1443570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06868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3796" y="5759994"/>
              <a:ext cx="2820656" cy="99848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136600" y="5447619"/>
            <a:ext cx="3134381" cy="1443570"/>
            <a:chOff x="9136600" y="5447619"/>
            <a:chExt cx="3134381" cy="1443570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136600" y="5447619"/>
              <a:ext cx="3134381" cy="1443570"/>
              <a:chOff x="9136600" y="5447619"/>
              <a:chExt cx="3134381" cy="14435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36600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48034" y="5759994"/>
              <a:ext cx="2816427" cy="998485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866331" y="5447619"/>
            <a:ext cx="3134381" cy="1443570"/>
            <a:chOff x="11866331" y="5447619"/>
            <a:chExt cx="3134381" cy="1443570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1866331" y="5447619"/>
              <a:ext cx="3134381" cy="1443570"/>
              <a:chOff x="11866331" y="5447619"/>
              <a:chExt cx="3134381" cy="144357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866331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63654" y="5759994"/>
              <a:ext cx="2841027" cy="998485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596063" y="5447619"/>
            <a:ext cx="3134381" cy="1443570"/>
            <a:chOff x="14596063" y="5447619"/>
            <a:chExt cx="3134381" cy="1443570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4596063" y="5447619"/>
              <a:ext cx="3134381" cy="1443570"/>
              <a:chOff x="14596063" y="5447619"/>
              <a:chExt cx="3134381" cy="1443570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596063" y="5447619"/>
                <a:ext cx="3134381" cy="1443570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24765" y="5759993"/>
              <a:ext cx="2819085" cy="99848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62F123-4100-C2B1-A7AC-3D43188AD2C2}"/>
              </a:ext>
            </a:extLst>
          </p:cNvPr>
          <p:cNvSpPr txBox="1"/>
          <p:nvPr/>
        </p:nvSpPr>
        <p:spPr>
          <a:xfrm>
            <a:off x="1001982" y="7192167"/>
            <a:ext cx="254284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 선정 및 계획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AI hub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 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</a:t>
            </a:r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다운로드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구글 드라이브에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일부 데이터 업로드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DC549-5177-442A-A766-274090CC350B}"/>
              </a:ext>
            </a:extLst>
          </p:cNvPr>
          <p:cNvSpPr txBox="1"/>
          <p:nvPr/>
        </p:nvSpPr>
        <p:spPr>
          <a:xfrm>
            <a:off x="3628917" y="7192167"/>
            <a:ext cx="26655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계속해서 구글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드라이브에 업로드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실제 영상과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딥페이크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영상을 구분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영상을 사진으로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</a:t>
            </a:r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전처리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시작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F7972-E709-A0EE-C655-7E7442D8A304}"/>
              </a:ext>
            </a:extLst>
          </p:cNvPr>
          <p:cNvSpPr txBox="1"/>
          <p:nvPr/>
        </p:nvSpPr>
        <p:spPr>
          <a:xfrm>
            <a:off x="6168394" y="7192167"/>
            <a:ext cx="2995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 </a:t>
            </a:r>
            <a:r>
              <a:rPr lang="ko-KR" altLang="en-US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전처리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완료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설계 및 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프로토타입 제작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실제 모델 학습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792BC-581B-A309-5501-B45B09760F21}"/>
              </a:ext>
            </a:extLst>
          </p:cNvPr>
          <p:cNvSpPr txBox="1"/>
          <p:nvPr/>
        </p:nvSpPr>
        <p:spPr>
          <a:xfrm>
            <a:off x="8900173" y="7183252"/>
            <a:ext cx="2995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테스트 결과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 분류 실패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모델 설계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모델 학습 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497FA-88F6-C8AE-9430-6A80CA08C144}"/>
              </a:ext>
            </a:extLst>
          </p:cNvPr>
          <p:cNvSpPr txBox="1"/>
          <p:nvPr/>
        </p:nvSpPr>
        <p:spPr>
          <a:xfrm>
            <a:off x="11681215" y="7181011"/>
            <a:ext cx="2995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차 모델 테스트 결과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영상 분류 성공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en-US" altLang="ko-KR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앱 개발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웹서버 상에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모델 업로드 실패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89B397-6E21-4F4F-5FC8-5D50025CFF56}"/>
              </a:ext>
            </a:extLst>
          </p:cNvPr>
          <p:cNvSpPr txBox="1"/>
          <p:nvPr/>
        </p:nvSpPr>
        <p:spPr>
          <a:xfrm>
            <a:off x="14624346" y="7180431"/>
            <a:ext cx="29957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Streamlit</a:t>
            </a:r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앱의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작은 버그들 수정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최종 발표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222222"/>
                </a:solidFill>
                <a:highlight>
                  <a:srgbClr val="FFFFFF"/>
                </a:highlight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결과물 시연</a:t>
            </a:r>
            <a:endParaRPr lang="en-US" altLang="ko-KR" sz="2000" b="1" dirty="0">
              <a:solidFill>
                <a:srgbClr val="222222"/>
              </a:solidFill>
              <a:highlight>
                <a:srgbClr val="FFFFFF"/>
              </a:highlight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12" name="그룹 1020">
            <a:extLst>
              <a:ext uri="{FF2B5EF4-FFF2-40B4-BE49-F238E27FC236}">
                <a16:creationId xmlns:a16="http://schemas.microsoft.com/office/drawing/2014/main" id="{D5606FAB-9C1B-FB63-874A-284CB9615310}"/>
              </a:ext>
            </a:extLst>
          </p:cNvPr>
          <p:cNvGrpSpPr/>
          <p:nvPr/>
        </p:nvGrpSpPr>
        <p:grpSpPr>
          <a:xfrm>
            <a:off x="12350233" y="3064927"/>
            <a:ext cx="1827429" cy="1827429"/>
            <a:chOff x="9269841" y="354857"/>
            <a:chExt cx="2000434" cy="2000434"/>
          </a:xfrm>
        </p:grpSpPr>
        <p:pic>
          <p:nvPicPr>
            <p:cNvPr id="14" name="Object 58">
              <a:extLst>
                <a:ext uri="{FF2B5EF4-FFF2-40B4-BE49-F238E27FC236}">
                  <a16:creationId xmlns:a16="http://schemas.microsoft.com/office/drawing/2014/main" id="{8BECC8E3-F28F-DBB1-4B19-399D0D64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  <p:grpSp>
        <p:nvGrpSpPr>
          <p:cNvPr id="15" name="그룹 1045">
            <a:extLst>
              <a:ext uri="{FF2B5EF4-FFF2-40B4-BE49-F238E27FC236}">
                <a16:creationId xmlns:a16="http://schemas.microsoft.com/office/drawing/2014/main" id="{D87C794D-0C7E-2AF6-1460-383777B94030}"/>
              </a:ext>
            </a:extLst>
          </p:cNvPr>
          <p:cNvGrpSpPr/>
          <p:nvPr/>
        </p:nvGrpSpPr>
        <p:grpSpPr>
          <a:xfrm>
            <a:off x="15045277" y="2949447"/>
            <a:ext cx="1978059" cy="2008585"/>
            <a:chOff x="13622181" y="250483"/>
            <a:chExt cx="1947764" cy="1977823"/>
          </a:xfrm>
        </p:grpSpPr>
        <p:pic>
          <p:nvPicPr>
            <p:cNvPr id="17" name="Object 134">
              <a:extLst>
                <a:ext uri="{FF2B5EF4-FFF2-40B4-BE49-F238E27FC236}">
                  <a16:creationId xmlns:a16="http://schemas.microsoft.com/office/drawing/2014/main" id="{FE62258F-C0A0-86B1-EE5D-D386EB18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236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324911"/>
            <a:ext cx="2817946" cy="281794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16948" y="4525929"/>
            <a:ext cx="5385331" cy="1683297"/>
            <a:chOff x="6629400" y="3394323"/>
            <a:chExt cx="8928986" cy="27909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9400" y="3394323"/>
              <a:ext cx="8928986" cy="27909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2BE42E-E24A-4966-4CE7-947757A2F2F7}"/>
              </a:ext>
            </a:extLst>
          </p:cNvPr>
          <p:cNvSpPr txBox="1"/>
          <p:nvPr/>
        </p:nvSpPr>
        <p:spPr>
          <a:xfrm>
            <a:off x="9177094" y="7786478"/>
            <a:ext cx="642056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원본 영상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 err="1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딥페이크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 변조 영상</a:t>
            </a:r>
            <a:endParaRPr lang="en-US" altLang="ko-KR" sz="36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endParaRPr lang="en-US" altLang="ko-KR" sz="105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약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500 GB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2F420D-0E74-C6E1-F1AE-379CCCDD7FA1}"/>
              </a:ext>
            </a:extLst>
          </p:cNvPr>
          <p:cNvGrpSpPr/>
          <p:nvPr/>
        </p:nvGrpSpPr>
        <p:grpSpPr>
          <a:xfrm>
            <a:off x="6679378" y="98893"/>
            <a:ext cx="11385338" cy="5654819"/>
            <a:chOff x="6679378" y="98893"/>
            <a:chExt cx="11385338" cy="565481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FBE22E7-030B-ACC8-C7EC-7E41488DD30E}"/>
                </a:ext>
              </a:extLst>
            </p:cNvPr>
            <p:cNvGrpSpPr/>
            <p:nvPr/>
          </p:nvGrpSpPr>
          <p:grpSpPr>
            <a:xfrm>
              <a:off x="7622091" y="238944"/>
              <a:ext cx="2121623" cy="2218652"/>
              <a:chOff x="9608396" y="678923"/>
              <a:chExt cx="2121623" cy="221865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36802CD-1484-85A6-BA2C-709DF9A7B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983" y="67892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AB17CE-B1B4-AD69-A86C-ADB11E442598}"/>
                  </a:ext>
                </a:extLst>
              </p:cNvPr>
              <p:cNvSpPr txBox="1"/>
              <p:nvPr/>
            </p:nvSpPr>
            <p:spPr>
              <a:xfrm>
                <a:off x="9608396" y="2435910"/>
                <a:ext cx="2121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원본 영상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A1C8E26-BC82-40F4-3140-FB4A8909D255}"/>
                </a:ext>
              </a:extLst>
            </p:cNvPr>
            <p:cNvGrpSpPr/>
            <p:nvPr/>
          </p:nvGrpSpPr>
          <p:grpSpPr>
            <a:xfrm>
              <a:off x="10870920" y="98893"/>
              <a:ext cx="3032910" cy="2570574"/>
              <a:chOff x="7317453" y="3667787"/>
              <a:chExt cx="3032910" cy="257057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590CF1-9EDA-E2D7-5F8A-648E2AEC4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684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BDB49-62C8-3105-F983-45C63E582EA6}"/>
                  </a:ext>
                </a:extLst>
              </p:cNvPr>
              <p:cNvSpPr txBox="1"/>
              <p:nvPr/>
            </p:nvSpPr>
            <p:spPr>
              <a:xfrm>
                <a:off x="7317453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Audio_driven</a:t>
                </a:r>
                <a:endPara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5A9C01B-1B94-B597-3ED7-65A91098CA67}"/>
                </a:ext>
              </a:extLst>
            </p:cNvPr>
            <p:cNvGrpSpPr/>
            <p:nvPr/>
          </p:nvGrpSpPr>
          <p:grpSpPr>
            <a:xfrm>
              <a:off x="10789467" y="3183138"/>
              <a:ext cx="3032910" cy="2570574"/>
              <a:chOff x="10627016" y="3667787"/>
              <a:chExt cx="3032910" cy="25705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ED63A0D-F2B8-6D8D-DAE7-854D8E86F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02247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657FEC-ABE9-D7A7-D0AB-0A72EB52D56B}"/>
                  </a:ext>
                </a:extLst>
              </p:cNvPr>
              <p:cNvSpPr txBox="1"/>
              <p:nvPr/>
            </p:nvSpPr>
            <p:spPr>
              <a:xfrm>
                <a:off x="10627016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DeepFaceLab</a:t>
                </a:r>
                <a:r>
                  <a:rPr lang="en-US" altLang="ko-KR" sz="2400" b="1" dirty="0">
                    <a:latin typeface="한컴 윤고딕 240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1F9C4C-47FD-DAD2-B2E6-E98635A241D0}"/>
                </a:ext>
              </a:extLst>
            </p:cNvPr>
            <p:cNvGrpSpPr/>
            <p:nvPr/>
          </p:nvGrpSpPr>
          <p:grpSpPr>
            <a:xfrm>
              <a:off x="14097000" y="139234"/>
              <a:ext cx="3967716" cy="2530233"/>
              <a:chOff x="13793837" y="3667787"/>
              <a:chExt cx="3967716" cy="2530233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DEE695C-4289-BD32-3779-3E788A86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4701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C7A81B-8442-9CAD-AA31-A84B97A06579}"/>
                  </a:ext>
                </a:extLst>
              </p:cNvPr>
              <p:cNvSpPr txBox="1"/>
              <p:nvPr/>
            </p:nvSpPr>
            <p:spPr>
              <a:xfrm>
                <a:off x="13793837" y="5367023"/>
                <a:ext cx="39677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DeepFakes-FaceSwap</a:t>
                </a:r>
                <a:r>
                  <a:rPr lang="en-US" altLang="ko-KR" sz="2400" b="1" dirty="0">
                    <a:latin typeface="한컴 윤고딕 240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4418ED4-5E3F-8092-D397-1F61643D8730}"/>
                </a:ext>
              </a:extLst>
            </p:cNvPr>
            <p:cNvGrpSpPr/>
            <p:nvPr/>
          </p:nvGrpSpPr>
          <p:grpSpPr>
            <a:xfrm>
              <a:off x="14311782" y="3183138"/>
              <a:ext cx="3538151" cy="2570574"/>
              <a:chOff x="8551905" y="6425183"/>
              <a:chExt cx="3538151" cy="257057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ACDC45B-7D55-962B-CE80-08F713AC5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7986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5147E8-D20B-98C8-DAB4-329AC50C699B}"/>
                  </a:ext>
                </a:extLst>
              </p:cNvPr>
              <p:cNvSpPr txBox="1"/>
              <p:nvPr/>
            </p:nvSpPr>
            <p:spPr>
              <a:xfrm>
                <a:off x="8551905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Face Swapping GAN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7685FDB-96C0-EAD3-92EA-71E4F81F194F}"/>
                </a:ext>
              </a:extLst>
            </p:cNvPr>
            <p:cNvGrpSpPr/>
            <p:nvPr/>
          </p:nvGrpSpPr>
          <p:grpSpPr>
            <a:xfrm>
              <a:off x="6679378" y="3183138"/>
              <a:ext cx="3538151" cy="2570574"/>
              <a:chOff x="12847756" y="6425183"/>
              <a:chExt cx="3538151" cy="257057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C459641-259F-096A-2F01-DA65E943B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93837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1301A-B88A-D06B-DFEC-6AA9E6701097}"/>
                  </a:ext>
                </a:extLst>
              </p:cNvPr>
              <p:cNvSpPr txBox="1"/>
              <p:nvPr/>
            </p:nvSpPr>
            <p:spPr>
              <a:xfrm>
                <a:off x="12847756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First Order Motion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325BA1-C585-552F-43E7-AA8EB52AD09E}"/>
              </a:ext>
            </a:extLst>
          </p:cNvPr>
          <p:cNvGrpSpPr/>
          <p:nvPr/>
        </p:nvGrpSpPr>
        <p:grpSpPr>
          <a:xfrm>
            <a:off x="14823935" y="6560405"/>
            <a:ext cx="2513843" cy="2587984"/>
            <a:chOff x="12874786" y="543652"/>
            <a:chExt cx="2513843" cy="258798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7B4EC4-EB31-22F1-C215-E56D4B184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08713" y="543652"/>
              <a:ext cx="1645988" cy="164598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421FC3-DE22-8F77-FBD6-F2EA43F1FD59}"/>
                </a:ext>
              </a:extLst>
            </p:cNvPr>
            <p:cNvSpPr txBox="1"/>
            <p:nvPr/>
          </p:nvSpPr>
          <p:spPr>
            <a:xfrm>
              <a:off x="12874786" y="2300639"/>
              <a:ext cx="25138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탐지 방해용</a:t>
              </a:r>
              <a:endParaRPr lang="en-US" altLang="ko-KR" sz="2400" b="1" dirty="0">
                <a:latin typeface="한컴 윤고딕 240" panose="02020603020101020101" pitchFamily="18" charset="-127"/>
                <a:ea typeface="한컴 윤고딕 240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rPr>
                <a:t>노이즈 추가 영상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A7F950-EBF1-C050-07DE-50A2A024372B}"/>
              </a:ext>
            </a:extLst>
          </p:cNvPr>
          <p:cNvSpPr txBox="1"/>
          <p:nvPr/>
        </p:nvSpPr>
        <p:spPr>
          <a:xfrm>
            <a:off x="3680064" y="7305024"/>
            <a:ext cx="1092787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원본 영상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 err="1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딥페이크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 변조 영상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탐지 방해 영상</a:t>
            </a:r>
            <a:endParaRPr lang="en-US" altLang="ko-KR" sz="36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endParaRPr lang="en-US" altLang="ko-KR" sz="105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약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2.73 TB</a:t>
            </a:r>
          </a:p>
        </p:txBody>
      </p:sp>
      <p:sp>
        <p:nvSpPr>
          <p:cNvPr id="997" name="TextBox 996">
            <a:extLst>
              <a:ext uri="{FF2B5EF4-FFF2-40B4-BE49-F238E27FC236}">
                <a16:creationId xmlns:a16="http://schemas.microsoft.com/office/drawing/2014/main" id="{AE1E8E12-DF41-9CA5-B5D7-94C2EFABC775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데이터 수집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998" name="Object 74">
            <a:extLst>
              <a:ext uri="{FF2B5EF4-FFF2-40B4-BE49-F238E27FC236}">
                <a16:creationId xmlns:a16="http://schemas.microsoft.com/office/drawing/2014/main" id="{0EE4B5E3-78F5-8568-C745-602BF6DD8B5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490" y="8984458"/>
            <a:ext cx="1350916" cy="119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58025E-6 L -0.00174 0.1415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378CA4-EDB3-ADF7-4205-8A0BEE44F387}"/>
              </a:ext>
            </a:extLst>
          </p:cNvPr>
          <p:cNvGrpSpPr/>
          <p:nvPr/>
        </p:nvGrpSpPr>
        <p:grpSpPr>
          <a:xfrm>
            <a:off x="6629400" y="1546081"/>
            <a:ext cx="11385338" cy="5654819"/>
            <a:chOff x="6679378" y="98893"/>
            <a:chExt cx="11385338" cy="56548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9002F3-DC52-AE07-79C6-1E48D2EE3214}"/>
                </a:ext>
              </a:extLst>
            </p:cNvPr>
            <p:cNvGrpSpPr/>
            <p:nvPr/>
          </p:nvGrpSpPr>
          <p:grpSpPr>
            <a:xfrm>
              <a:off x="7622091" y="238944"/>
              <a:ext cx="2121623" cy="2218652"/>
              <a:chOff x="9608396" y="678923"/>
              <a:chExt cx="2121623" cy="2218652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7F23741-B5CE-596F-8134-D3668C483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7983" y="67892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4C80E8-291E-0575-50F5-3C23983EB9D8}"/>
                  </a:ext>
                </a:extLst>
              </p:cNvPr>
              <p:cNvSpPr txBox="1"/>
              <p:nvPr/>
            </p:nvSpPr>
            <p:spPr>
              <a:xfrm>
                <a:off x="9608396" y="2435910"/>
                <a:ext cx="2121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원본 영상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27428B3-72CE-A5D9-8BA0-7EAAF5822C6F}"/>
                </a:ext>
              </a:extLst>
            </p:cNvPr>
            <p:cNvGrpSpPr/>
            <p:nvPr/>
          </p:nvGrpSpPr>
          <p:grpSpPr>
            <a:xfrm>
              <a:off x="10870920" y="98893"/>
              <a:ext cx="3032910" cy="2570574"/>
              <a:chOff x="7317453" y="3667787"/>
              <a:chExt cx="3032910" cy="2570574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3689E17-A717-3B83-406E-980B3C558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2684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83726F-A41D-6DB6-BC81-53784B5E4689}"/>
                  </a:ext>
                </a:extLst>
              </p:cNvPr>
              <p:cNvSpPr txBox="1"/>
              <p:nvPr/>
            </p:nvSpPr>
            <p:spPr>
              <a:xfrm>
                <a:off x="7317453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Audio_driven</a:t>
                </a:r>
                <a:endParaRPr lang="en-US" altLang="ko-KR" sz="2400" b="1" dirty="0">
                  <a:latin typeface="한컴 윤고딕 240" panose="02020603020101020101" pitchFamily="18" charset="-127"/>
                  <a:ea typeface="한컴 윤고딕 240" panose="0202060302010102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D2F4E0F-CA38-CE80-A56A-83337E6D000C}"/>
                </a:ext>
              </a:extLst>
            </p:cNvPr>
            <p:cNvGrpSpPr/>
            <p:nvPr/>
          </p:nvGrpSpPr>
          <p:grpSpPr>
            <a:xfrm>
              <a:off x="10789467" y="3183138"/>
              <a:ext cx="3032910" cy="2570574"/>
              <a:chOff x="10627016" y="3667787"/>
              <a:chExt cx="3032910" cy="2570574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B7D84EF-E2A1-3B0A-CED6-CEE22ECC3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2247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DAFE89-E870-B928-8513-36D980C273C8}"/>
                  </a:ext>
                </a:extLst>
              </p:cNvPr>
              <p:cNvSpPr txBox="1"/>
              <p:nvPr/>
            </p:nvSpPr>
            <p:spPr>
              <a:xfrm>
                <a:off x="10627016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DeepFaceLab</a:t>
                </a:r>
                <a:r>
                  <a:rPr lang="en-US" altLang="ko-KR" sz="2400" b="1" dirty="0">
                    <a:latin typeface="한컴 윤고딕 240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250AD60-921A-CCFF-2C0B-AB6656472B35}"/>
                </a:ext>
              </a:extLst>
            </p:cNvPr>
            <p:cNvGrpSpPr/>
            <p:nvPr/>
          </p:nvGrpSpPr>
          <p:grpSpPr>
            <a:xfrm>
              <a:off x="14097000" y="139234"/>
              <a:ext cx="3967716" cy="2530233"/>
              <a:chOff x="13793837" y="3667787"/>
              <a:chExt cx="3967716" cy="2530233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934BF11-B37C-1A40-5F30-865ACA4DD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01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D3C6B3-ADE7-A59B-51C5-765B80616B9E}"/>
                  </a:ext>
                </a:extLst>
              </p:cNvPr>
              <p:cNvSpPr txBox="1"/>
              <p:nvPr/>
            </p:nvSpPr>
            <p:spPr>
              <a:xfrm>
                <a:off x="13793837" y="5367023"/>
                <a:ext cx="39677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DeepFakes-FaceSwap</a:t>
                </a:r>
                <a:r>
                  <a:rPr lang="en-US" altLang="ko-KR" sz="2400" b="1" dirty="0">
                    <a:latin typeface="한컴 윤고딕 240" panose="02020603020101020101" pitchFamily="18" charset="-127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9678ED7-330B-C0CF-87E3-4AB44C77DCDC}"/>
                </a:ext>
              </a:extLst>
            </p:cNvPr>
            <p:cNvGrpSpPr/>
            <p:nvPr/>
          </p:nvGrpSpPr>
          <p:grpSpPr>
            <a:xfrm>
              <a:off x="14311782" y="3183138"/>
              <a:ext cx="3538151" cy="2570574"/>
              <a:chOff x="8551905" y="6425183"/>
              <a:chExt cx="3538151" cy="257057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E64E9058-5F17-EC39-3FD9-3E327F810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7986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DE5073-7CB1-9E7B-CED8-BB76C54955B4}"/>
                  </a:ext>
                </a:extLst>
              </p:cNvPr>
              <p:cNvSpPr txBox="1"/>
              <p:nvPr/>
            </p:nvSpPr>
            <p:spPr>
              <a:xfrm>
                <a:off x="8551905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Face Swapping GAN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B4D148A-7184-22F4-2199-11C00D2C490D}"/>
                </a:ext>
              </a:extLst>
            </p:cNvPr>
            <p:cNvGrpSpPr/>
            <p:nvPr/>
          </p:nvGrpSpPr>
          <p:grpSpPr>
            <a:xfrm>
              <a:off x="6679378" y="3183138"/>
              <a:ext cx="3538151" cy="2570574"/>
              <a:chOff x="12847756" y="6425183"/>
              <a:chExt cx="3538151" cy="2570574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327D8B4-70C2-ADE7-35D1-4B6C2E75D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3837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FD2484-AEBF-66AE-1741-91607A1F738E}"/>
                  </a:ext>
                </a:extLst>
              </p:cNvPr>
              <p:cNvSpPr txBox="1"/>
              <p:nvPr/>
            </p:nvSpPr>
            <p:spPr>
              <a:xfrm>
                <a:off x="12847756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First Order Motion</a:t>
                </a:r>
              </a:p>
              <a:p>
                <a:pPr algn="ctr"/>
                <a:r>
                  <a:rPr lang="ko-KR" altLang="en-US" sz="2400" b="1" dirty="0">
                    <a:latin typeface="한컴 윤고딕 240" panose="02020603020101020101" pitchFamily="18" charset="-127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</p:grpSp>
      <p:grpSp>
        <p:nvGrpSpPr>
          <p:cNvPr id="68" name="그룹 1033">
            <a:extLst>
              <a:ext uri="{FF2B5EF4-FFF2-40B4-BE49-F238E27FC236}">
                <a16:creationId xmlns:a16="http://schemas.microsoft.com/office/drawing/2014/main" id="{70814AEA-3E77-9DEE-0FC3-BB9F89BE4F8E}"/>
              </a:ext>
            </a:extLst>
          </p:cNvPr>
          <p:cNvGrpSpPr/>
          <p:nvPr/>
        </p:nvGrpSpPr>
        <p:grpSpPr>
          <a:xfrm>
            <a:off x="2546677" y="3014486"/>
            <a:ext cx="2518017" cy="3355417"/>
            <a:chOff x="1080017" y="2796254"/>
            <a:chExt cx="3546223" cy="4725567"/>
          </a:xfrm>
        </p:grpSpPr>
        <p:pic>
          <p:nvPicPr>
            <p:cNvPr id="69" name="Object 97">
              <a:extLst>
                <a:ext uri="{FF2B5EF4-FFF2-40B4-BE49-F238E27FC236}">
                  <a16:creationId xmlns:a16="http://schemas.microsoft.com/office/drawing/2014/main" id="{B7BB45CA-7E9A-1F78-F250-B2BCBF8A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017" y="2796254"/>
              <a:ext cx="3546223" cy="4725567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4EF6CD-7E48-AF6F-D5FD-6218A70B26E3}"/>
              </a:ext>
            </a:extLst>
          </p:cNvPr>
          <p:cNvSpPr txBox="1"/>
          <p:nvPr/>
        </p:nvSpPr>
        <p:spPr>
          <a:xfrm>
            <a:off x="5884370" y="8277702"/>
            <a:ext cx="7618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Google Drive 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공유 폴더</a:t>
            </a:r>
            <a:endParaRPr lang="en-US" altLang="ko-KR" sz="36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총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47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개의 </a:t>
            </a:r>
            <a:r>
              <a:rPr lang="en-US" altLang="ko-KR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zip</a:t>
            </a:r>
            <a:r>
              <a:rPr lang="ko-KR" altLang="en-US" sz="36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파일 업로드</a:t>
            </a:r>
            <a:endParaRPr lang="en-US" altLang="ko-KR" sz="36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D5D289-3A91-573C-2BE0-4215CD05AA08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1. </a:t>
            </a:r>
            <a:r>
              <a:rPr lang="ko-KR" altLang="en-US" sz="3200" b="1" dirty="0">
                <a:latin typeface="한컴 윤고딕 240" panose="02020603020101020101" pitchFamily="18" charset="-127"/>
                <a:ea typeface="한컴 윤고딕 250" panose="02020603020101020101" pitchFamily="18" charset="-127"/>
              </a:rPr>
              <a:t>데이터 수집</a:t>
            </a:r>
            <a:endParaRPr lang="en-US" altLang="ko-KR" sz="3200" b="1" dirty="0">
              <a:latin typeface="한컴 윤고딕 24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72" name="Object 74">
            <a:extLst>
              <a:ext uri="{FF2B5EF4-FFF2-40B4-BE49-F238E27FC236}">
                <a16:creationId xmlns:a16="http://schemas.microsoft.com/office/drawing/2014/main" id="{7ECB04F0-A814-2F17-1DB7-EA572BC3388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490" y="8984458"/>
            <a:ext cx="1350916" cy="11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2726</Words>
  <Application>Microsoft Office PowerPoint</Application>
  <PresentationFormat>사용자 지정</PresentationFormat>
  <Paragraphs>748</Paragraphs>
  <Slides>52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한컴 윤고딕 240</vt:lpstr>
      <vt:lpstr>한컴 윤고딕 250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허동우</cp:lastModifiedBy>
  <cp:revision>1010</cp:revision>
  <dcterms:created xsi:type="dcterms:W3CDTF">2024-04-21T21:43:23Z</dcterms:created>
  <dcterms:modified xsi:type="dcterms:W3CDTF">2024-04-27T14:02:00Z</dcterms:modified>
</cp:coreProperties>
</file>